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77" r:id="rId3"/>
    <p:sldId id="275" r:id="rId4"/>
    <p:sldId id="274" r:id="rId5"/>
    <p:sldId id="276" r:id="rId6"/>
    <p:sldId id="298" r:id="rId7"/>
    <p:sldId id="281" r:id="rId8"/>
    <p:sldId id="279" r:id="rId9"/>
    <p:sldId id="282" r:id="rId10"/>
    <p:sldId id="283" r:id="rId11"/>
    <p:sldId id="284" r:id="rId12"/>
    <p:sldId id="286" r:id="rId13"/>
    <p:sldId id="287" r:id="rId14"/>
    <p:sldId id="289" r:id="rId15"/>
    <p:sldId id="290" r:id="rId16"/>
    <p:sldId id="292" r:id="rId17"/>
    <p:sldId id="293" r:id="rId18"/>
    <p:sldId id="294" r:id="rId19"/>
    <p:sldId id="296" r:id="rId20"/>
    <p:sldId id="299" r:id="rId21"/>
    <p:sldId id="29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67F"/>
    <a:srgbClr val="00B1AA"/>
    <a:srgbClr val="4D078C"/>
    <a:srgbClr val="472E8C"/>
    <a:srgbClr val="008E40"/>
    <a:srgbClr val="CA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4" autoAdjust="0"/>
    <p:restoredTop sz="94103" autoAdjust="0"/>
  </p:normalViewPr>
  <p:slideViewPr>
    <p:cSldViewPr snapToGrid="0">
      <p:cViewPr varScale="1">
        <p:scale>
          <a:sx n="82" d="100"/>
          <a:sy n="82" d="100"/>
        </p:scale>
        <p:origin x="74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05FB-39A7-4657-9FF5-25F058C6DB08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9DEE2-8F77-4FB6-8A2F-C33AA854B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9DEE2-8F77-4FB6-8A2F-C33AA854B1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4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9DEE2-8F77-4FB6-8A2F-C33AA854B1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8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9DEE2-8F77-4FB6-8A2F-C33AA854B1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5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9DEE2-8F77-4FB6-8A2F-C33AA854B18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2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7974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7994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370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4278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4506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9641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18661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3885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1535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2442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4454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4DB5C-B818-412A-840E-581DF1F9A7F2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BCB4-99C4-4876-92D4-CAC9786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lk-fisoko.obrnadzor.gov.ru/#6566&amp;cc_key=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riusolymp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kh-edu.ru/olympics/v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riusolymp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206879680" TargetMode="External"/><Relationship Id="rId3" Type="http://schemas.openxmlformats.org/officeDocument/2006/relationships/hyperlink" Target="https://siriusolymp.ru/" TargetMode="External"/><Relationship Id="rId7" Type="http://schemas.openxmlformats.org/officeDocument/2006/relationships/hyperlink" Target="https://&#1089;&#1086;&#1079;&#1074;&#1077;&#1079;&#1076;&#1080;&#1077;29.&#1088;&#1092;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sochisirius.ru" TargetMode="External"/><Relationship Id="rId5" Type="http://schemas.openxmlformats.org/officeDocument/2006/relationships/hyperlink" Target="https://sochisirius.ru/" TargetMode="External"/><Relationship Id="rId10" Type="http://schemas.openxmlformats.org/officeDocument/2006/relationships/hyperlink" Target="http://www.arkh-edu.ru/olympics/vo" TargetMode="External"/><Relationship Id="rId4" Type="http://schemas.openxmlformats.org/officeDocument/2006/relationships/hyperlink" Target="https://sochisirius.ru/obuchenie/distant/smena727/3518" TargetMode="External"/><Relationship Id="rId9" Type="http://schemas.openxmlformats.org/officeDocument/2006/relationships/hyperlink" Target="mailto:olymp.sozvezdie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rkh-edu.ru/olympics/v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siriusolymp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0615" y="2766218"/>
            <a:ext cx="11610769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Организация школьного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этапа</a:t>
            </a:r>
          </a:p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</a:p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 предметам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химии, астрономии, биологии, математике, физике, информатике)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онлайн-формате на технологической платформе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85226" y="5780707"/>
            <a:ext cx="4606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Кашенцева Ольга Валентиновна,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 по учебно-методической работе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ГАОУ ДО АО «Центр «Созвездие»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5135"/>
            <a:ext cx="12181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школьного этапа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 биологии, химии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астрономии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математике и информатике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629" y="1250837"/>
            <a:ext cx="10866120" cy="4640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кодов участников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Регистрация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тестирующей системе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Отображение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предварительных результатов проверки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Разбор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Ответы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вопросы участников о несогласии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выставленными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баллами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Отображение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окончательных результатов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593" y="0"/>
            <a:ext cx="1090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кодов участников школой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9964" y="3393757"/>
            <a:ext cx="11478161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на страницу ФИС ОКО под логином своей школы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вкладку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этап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(Ссылка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вкладку: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https://lk-fisoko.obrnadzor.gov.ru/#6566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-архив с кодами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разархивируйте его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09964" y="1392289"/>
            <a:ext cx="983672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получают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             </a:t>
            </a:r>
          </a:p>
          <a:p>
            <a:pPr indent="449580" algn="ctr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индивидуальным кодам участников не позднее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indent="449580" algn="ctr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5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календарных дней до даты проведения тура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1953" y="1392289"/>
            <a:ext cx="9605818" cy="157889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9273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состоит из следующих столбцов: логин школы в ФИС ОКО, класс,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незаполненный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с ФИО участников, индивидуальные коды участников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492" y="0"/>
            <a:ext cx="1090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таблицы кодов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558" t="20594" r="13465" b="24965"/>
          <a:stretch/>
        </p:blipFill>
        <p:spPr>
          <a:xfrm>
            <a:off x="452581" y="1723736"/>
            <a:ext cx="11286837" cy="50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9273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участника - уникальная комбинация символов, выдающаяся участнику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в тестирующую систему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730" y="0"/>
            <a:ext cx="1090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кода участника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33754" y="3743184"/>
            <a:ext cx="6418770" cy="683491"/>
          </a:xfrm>
          <a:prstGeom prst="roundRect">
            <a:avLst/>
          </a:prstGeom>
          <a:solidFill>
            <a:srgbClr val="00B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3542" y="3762848"/>
            <a:ext cx="6348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sma21103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sch1234567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/10/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w43wrv9v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407" y="1995478"/>
            <a:ext cx="33884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предмета, минимального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комплекта заданий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номер варианта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8389" y="3132762"/>
            <a:ext cx="3072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 школы в ФИС ОКО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4247" y="5036884"/>
            <a:ext cx="2094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параллели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6660" y="5607765"/>
            <a:ext cx="3212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часть кода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177553" y="3007296"/>
            <a:ext cx="1" cy="687119"/>
          </a:xfrm>
          <a:prstGeom prst="line">
            <a:avLst/>
          </a:prstGeom>
          <a:ln w="1905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64177" y="4472932"/>
            <a:ext cx="0" cy="1160953"/>
          </a:xfrm>
          <a:prstGeom prst="line">
            <a:avLst/>
          </a:prstGeom>
          <a:ln w="1905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287407" y="4495103"/>
            <a:ext cx="1" cy="610970"/>
          </a:xfrm>
          <a:prstGeom prst="line">
            <a:avLst/>
          </a:prstGeom>
          <a:ln w="1905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88542" y="3502094"/>
            <a:ext cx="4624" cy="204311"/>
          </a:xfrm>
          <a:prstGeom prst="line">
            <a:avLst/>
          </a:prstGeom>
          <a:ln w="19050">
            <a:solidFill>
              <a:srgbClr val="00B1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23267"/>
              </p:ext>
            </p:extLst>
          </p:nvPr>
        </p:nvGraphicFramePr>
        <p:xfrm>
          <a:off x="8085126" y="2789745"/>
          <a:ext cx="3873442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836">
                  <a:extLst>
                    <a:ext uri="{9D8B030D-6E8A-4147-A177-3AD203B41FA5}">
                      <a16:colId xmlns:a16="http://schemas.microsoft.com/office/drawing/2014/main" val="4191552323"/>
                    </a:ext>
                  </a:extLst>
                </a:gridCol>
                <a:gridCol w="2693606">
                  <a:extLst>
                    <a:ext uri="{9D8B030D-6E8A-4147-A177-3AD203B41FA5}">
                      <a16:colId xmlns:a16="http://schemas.microsoft.com/office/drawing/2014/main" val="1143726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Код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142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sma21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924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sbi21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3104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sph21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877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sch21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химия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768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sas21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астрономия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358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9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9273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 в систему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uts.sirius.online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вводит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ключ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728" y="129464"/>
            <a:ext cx="109025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олимпиада проходит с 8:00 до 20:00 ч. </a:t>
            </a:r>
            <a:endParaRPr lang="ru-RU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-539" t="3785" r="539" b="12826"/>
          <a:stretch/>
        </p:blipFill>
        <p:spPr>
          <a:xfrm>
            <a:off x="763953" y="1563681"/>
            <a:ext cx="10656251" cy="49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4730" y="0"/>
            <a:ext cx="1090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олимпиады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288" y="969119"/>
            <a:ext cx="11351493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участник нажал кнопку «Начать», стартует отсчет времени. Остановить время нельзя, отсчет продолжится, даже если участник выйдет из системы, выключит компьютер или пропадет интернет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Каждый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 к задаче необходимо сохранить.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отведенное на выполнение заданий для каждого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общеобразовательного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и класса, указывается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заданий, а также публикуется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центра «Сириус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https://siriusolymp.ru/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сайте регионального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://www.arkh-edu.ru/olympics/vo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олимпиадные задания индивидуально и самостоятельно. Запрещается коллективное выполнение олимпиадных заданий, использование посторонней помощи (родители, учителя, сеть Интернет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школьного этапа олимпиады вправе выполнять олимпиадные задания, разработанные для более старших классов по отношению к тем, в которых они проходят обучение. Для этого участнику необходимо получить код того класса, задания которого он выполняет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4730" y="0"/>
            <a:ext cx="1090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заданий олимпиады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000" y="835897"/>
            <a:ext cx="10945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календарных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завершения олимпиады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siriusolymp.ru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публикуются текстовые решения,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видеоразборы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проводятся онлайн-трансляции разборов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5404" t="30340" r="27789" b="12119"/>
          <a:stretch/>
        </p:blipFill>
        <p:spPr>
          <a:xfrm>
            <a:off x="6049327" y="4057752"/>
            <a:ext cx="4914720" cy="2800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4784" t="38306" r="18093" b="30461"/>
          <a:stretch/>
        </p:blipFill>
        <p:spPr>
          <a:xfrm>
            <a:off x="804475" y="2091644"/>
            <a:ext cx="7370618" cy="192916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631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021" y="0"/>
            <a:ext cx="1090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олимпиады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021" y="1022758"/>
            <a:ext cx="11030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Участники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 доступ к предварительным результатам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7 календарных дней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даты проведения олимпиады по индивидуальному коду участника на сайте тестирующей системы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uts.sirius.online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549" t="45903" r="23905" b="33094"/>
          <a:stretch/>
        </p:blipFill>
        <p:spPr>
          <a:xfrm>
            <a:off x="2260355" y="2296975"/>
            <a:ext cx="7615869" cy="16802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021" y="4221744"/>
            <a:ext cx="1031701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Зайдя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систему,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узнать: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баллов, набранных участником; максимальные баллы;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баллов, набранных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заданию;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участника, которые были отправлены на проверку;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1675" y="73891"/>
            <a:ext cx="1090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апелляций 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участников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14" y="3941602"/>
            <a:ext cx="7661716" cy="2758650"/>
          </a:xfrm>
          <a:prstGeom prst="rect">
            <a:avLst/>
          </a:prstGeom>
          <a:ln>
            <a:solidFill>
              <a:srgbClr val="4D078C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14034" y="848448"/>
            <a:ext cx="1163781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решениям задач и вопросы технического характера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засчитанном ответе, совпадающим с верным, участники задают оргкомитету ШЭ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календарных дней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публикации предварительных результатов олимпиады региональный координатор собирает вопросы от оргкомитетов ШЭ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несогласию с выставленными баллами.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передает вопрос в региональную апелляционную комиссию.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2 календарных дней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апелляционная комиссия рассматривает вопрос и дает на него ответ.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апелляционная комиссия передает вопрос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«Талант и успех».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«Талант и успех» направляет вопросы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(составителям заданий).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2 календарных дней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рассматривают вопросы по существу и принимают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решение, уведомляют региональных координаторов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3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1675" y="73891"/>
            <a:ext cx="10902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675" y="1336794"/>
            <a:ext cx="11390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14 календарных дней со дня проведения олимпиады Образовательный Фонд «Талант и успех» публикует окончательные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ФИС ОКО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страницах образовательных организаций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Оргкомитет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квоты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и призеров 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общеобразовательному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предмету, определяет граничный балл         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на муниципальный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(с учетом рекомендаций «Сириуса»         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границам баллов для участия в муниципальном этапе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ШЭ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утверждает результаты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общеобразовательному предмету (рейтинг победителей и призеров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1605" y="235703"/>
            <a:ext cx="11998036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823" y="2498038"/>
            <a:ext cx="8552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Оренбургская область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Сочи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7" y="2893732"/>
            <a:ext cx="5532582" cy="26849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67168" y="883322"/>
            <a:ext cx="8866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Регионы, принявшие участие в Школьном этапе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6 предметам на платформе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1675" y="73891"/>
            <a:ext cx="109025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Демонстрационная олимпиада, 12 класс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856" y="1520441"/>
            <a:ext cx="1139097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центр «Сириус» подготовил демонстрационную олимпиаду для организаторов и учителей, в которой можно принять участие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по 25 сентября 2021 года.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зайти на страницу ФИС ОКО под логином своей школы, скачать архив, который содержит 100 кодов для каждой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3412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2791" y="1023041"/>
            <a:ext cx="11864564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https://siriusolymp.ru/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Школьного этапа Всероссийской олимпиады школьников 2021/22 года (Образовательный центр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«Сириус»)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https://sochisirius.ru/obuchenie/distant/smena727/3518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школьного этапа всероссийской олимпиады школьников 2020/21 года (Образовательный центр «Сириус»)</a:t>
            </a:r>
          </a:p>
          <a:p>
            <a:pPr>
              <a:spcAft>
                <a:spcPts val="400"/>
              </a:spcAft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https://sochisirius.ru/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Образовательного центра «Сириус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400"/>
              </a:spcAft>
            </a:pPr>
            <a:r>
              <a:rPr lang="en-GB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info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@</a:t>
            </a:r>
            <a:r>
              <a:rPr lang="en-GB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sochisirius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GB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Адрес электронной почты поддержки 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(Образовательный центр «Сириус»)</a:t>
            </a:r>
          </a:p>
          <a:p>
            <a:pPr>
              <a:spcAft>
                <a:spcPts val="400"/>
              </a:spcAft>
            </a:pP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>
              <a:spcAft>
                <a:spcPts val="400"/>
              </a:spcAft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://созвездие29.рф/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Центра «Созвездие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400"/>
              </a:spcAft>
            </a:pPr>
            <a:r>
              <a:rPr lang="en-GB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en-GB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vk.com/public206879680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Центра «Созвездие» в социальной сети ВК</a:t>
            </a:r>
            <a:endParaRPr lang="ru-RU" sz="24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olymp.sozvezdie@mail.ru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 электронной почты Центра «Созвездие» (вопросы по организации и проведению школьного этапа олимпиады)</a:t>
            </a:r>
          </a:p>
          <a:p>
            <a:pPr>
              <a:spcAft>
                <a:spcPts val="400"/>
              </a:spcAft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://www.arkh-edu.ru/olympics/vo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 (Сайт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Архангельской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вкладка - Олимпиады)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1605" y="235703"/>
            <a:ext cx="11998036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676" y="1007083"/>
            <a:ext cx="9837451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Региональным оператором ШЭ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ВсОШ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ГАОУ ДО АО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 одаренных детей «Созвездие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оператора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образовательных организаций Архангельской области о требованиях к проведению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регламенте участия в олимпиаде обучающихся с учетом использования информационно-коммуникационных технологий, в том числе через электронные рассылки информационных писем и публикацию нормативно-правовых актов, методических и аналитических материалов на едином сайте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http://www.arkh-edu.ru/olympics/vo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сети «Интернет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образовательных организаций по вопросам организации и проведения олимпиады, работы платформы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Сириус.Курсы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работы с муниципальными координаторами по разъяснению регламента участия обучающихся 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шести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5" cstate="print"/>
          <a:srcRect l="40219" t="12873" r="27657" b="23254"/>
          <a:stretch/>
        </p:blipFill>
        <p:spPr bwMode="auto">
          <a:xfrm>
            <a:off x="9694506" y="905483"/>
            <a:ext cx="2332654" cy="243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9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146" y="60211"/>
            <a:ext cx="10515600" cy="132556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1605" y="235703"/>
            <a:ext cx="11998036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проведения школьного этапа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учебном году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86197"/>
              </p:ext>
            </p:extLst>
          </p:nvPr>
        </p:nvGraphicFramePr>
        <p:xfrm>
          <a:off x="2189020" y="1237671"/>
          <a:ext cx="7749308" cy="4821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752">
                  <a:extLst>
                    <a:ext uri="{9D8B030D-6E8A-4147-A177-3AD203B41FA5}">
                      <a16:colId xmlns:a16="http://schemas.microsoft.com/office/drawing/2014/main" val="3788983166"/>
                    </a:ext>
                  </a:extLst>
                </a:gridCol>
                <a:gridCol w="5215556">
                  <a:extLst>
                    <a:ext uri="{9D8B030D-6E8A-4147-A177-3AD203B41FA5}">
                      <a16:colId xmlns:a16="http://schemas.microsoft.com/office/drawing/2014/main" val="3481300294"/>
                    </a:ext>
                  </a:extLst>
                </a:gridCol>
              </a:tblGrid>
              <a:tr h="891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Общеобразовательный предмет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9580050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28.09.2021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490478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05.10.2021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5450648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12.10.2021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577544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14.10.2021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1898993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19.10.2021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46971"/>
                  </a:ext>
                </a:extLst>
              </a:tr>
              <a:tr h="536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26.10.2021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86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1605" y="235703"/>
            <a:ext cx="11998036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659" y="1251715"/>
            <a:ext cx="5615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7-11 классы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5-11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 – 7-11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15309" y="-125798"/>
            <a:ext cx="7539181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по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567" t="27301" r="4692" b="33414"/>
          <a:stretch/>
        </p:blipFill>
        <p:spPr bwMode="auto">
          <a:xfrm>
            <a:off x="235530" y="3354897"/>
            <a:ext cx="11730186" cy="2770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4899" y="125171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Астрономия – 5-11 классы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4-11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Информатика – 5-11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7090" y="1555221"/>
            <a:ext cx="11843657" cy="1325563"/>
          </a:xfrm>
        </p:spPr>
        <p:txBody>
          <a:bodyPr>
            <a:normAutofit/>
          </a:bodyPr>
          <a:lstStyle/>
          <a:p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https://siriusolymp.ru</a:t>
            </a:r>
            <a:r>
              <a:rPr lang="ru-RU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официальный сайт школьного этапа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765" t="26126" r="6541" b="50007"/>
          <a:stretch/>
        </p:blipFill>
        <p:spPr>
          <a:xfrm>
            <a:off x="415635" y="3178654"/>
            <a:ext cx="11574972" cy="1772027"/>
          </a:xfrm>
          <a:prstGeom prst="rect">
            <a:avLst/>
          </a:prstGeom>
        </p:spPr>
      </p:pic>
      <p:pic>
        <p:nvPicPr>
          <p:cNvPr id="1028" name="Picture 4" descr="Отбор на декабрьскую математическую образовательную программу - ГАУДО МО  &amp;quot;МОЦДО &amp;quot;Лапландия&amp;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8141" r="9143"/>
          <a:stretch/>
        </p:blipFill>
        <p:spPr bwMode="auto">
          <a:xfrm>
            <a:off x="471056" y="3252542"/>
            <a:ext cx="1708726" cy="15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6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1605" y="235703"/>
            <a:ext cx="11998036" cy="602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360" y="887337"/>
            <a:ext cx="11535953" cy="623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ШЭ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 местного самоуправления, осуществляющий управление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2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организатора: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муниципального оргкомитета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утверждение его состава.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 проведения ШЭ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(разработанный Образовательным центром «Сириус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образовательных организаций, обучающихся и их родителей (законных представителей) о сроках и местах проведения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предмету.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желающему обучающемуся образовательной организации возможности участия 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всех образовательных организаций к информационно-телекоммуникационной сети «Интернет» (далее – сеть «Интернет») и федеральной информационной системе оценки качества образования (далее – ФИС ОКО).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линии для образовательных организаций по вопросам проведения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получению ключей доступа, в том числе технического обеспечения образовательных организаций.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ШЭ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общеобразовательному предмету (рейтинг победителей и призеров).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3636" y="940556"/>
            <a:ext cx="10960925" cy="497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и проведения ШЭ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ВсОШ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соответствии с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требованиями оператора технологической платформы.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Прием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вопросов участников  ШЭ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ВсОШ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техническим ошибкам,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связанным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оценкой олимпиадной работы или подсчетом баллов,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течение двух календарных дней после публикации результатов олимпиады по соответствующему общеобразовательному предмету и классу.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квот победителей и призеров ШЭ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ВсОШ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каждому общеобразовательному предмету.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6201" y="88475"/>
            <a:ext cx="6655797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Функции оргкомитета ШЭ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ВсОШ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113" y="1054034"/>
            <a:ext cx="116259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хранение заявлений от родителей (законных представителей) обучающихся, заявивших о своем участии в 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указанием места участия обучающегося (в общеобразовательной организации или дома, в зависимости от технической возможности), согласий на публикацию олимпиадных работ своих несовершеннолетних детей, в том числе в информационно-телекоммуникационной сети «Интернет».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участников с указанием места их участия (в образовательной организации или дома, в зависимости от технической возможности).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 прохождения олимпиадных испытаний для участников 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общеобразовательным предметам с использованием технических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ключами доступа обучающихся, подавшим свое заявление на участие в оргкомитет 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Раскодирование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участников ШЭ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протоколов, передача результатов в муниципальный оргкомитет.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6770" y="-21772"/>
            <a:ext cx="8512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ответственного за проведение ШЭ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1412</Words>
  <Application>Microsoft Office PowerPoint</Application>
  <PresentationFormat>Широкоэкранный</PresentationFormat>
  <Paragraphs>164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 </vt:lpstr>
      <vt:lpstr>Классы участия по предметам</vt:lpstr>
      <vt:lpstr>https://siriusolymp.ru/ - официальный сайт школьного этапа ВсОШ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Позиционирование в медиа. Продвижение профильных программ и экспертизы регионального центра</dc:title>
  <dc:creator>Беседина Тамара Федоровна</dc:creator>
  <cp:lastModifiedBy>Ольга Кашенцева</cp:lastModifiedBy>
  <cp:revision>292</cp:revision>
  <dcterms:created xsi:type="dcterms:W3CDTF">2020-08-13T09:57:59Z</dcterms:created>
  <dcterms:modified xsi:type="dcterms:W3CDTF">2021-09-17T07:17:14Z</dcterms:modified>
</cp:coreProperties>
</file>