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14" r:id="rId3"/>
  </p:sldMasterIdLst>
  <p:notesMasterIdLst>
    <p:notesMasterId r:id="rId38"/>
  </p:notesMasterIdLst>
  <p:sldIdLst>
    <p:sldId id="267" r:id="rId4"/>
    <p:sldId id="279" r:id="rId5"/>
    <p:sldId id="268" r:id="rId6"/>
    <p:sldId id="295" r:id="rId7"/>
    <p:sldId id="280" r:id="rId8"/>
    <p:sldId id="294" r:id="rId9"/>
    <p:sldId id="292" r:id="rId10"/>
    <p:sldId id="269" r:id="rId11"/>
    <p:sldId id="281" r:id="rId12"/>
    <p:sldId id="270" r:id="rId13"/>
    <p:sldId id="302" r:id="rId14"/>
    <p:sldId id="301" r:id="rId15"/>
    <p:sldId id="303" r:id="rId16"/>
    <p:sldId id="304" r:id="rId17"/>
    <p:sldId id="305" r:id="rId18"/>
    <p:sldId id="312" r:id="rId19"/>
    <p:sldId id="313" r:id="rId20"/>
    <p:sldId id="307" r:id="rId21"/>
    <p:sldId id="309" r:id="rId22"/>
    <p:sldId id="310" r:id="rId23"/>
    <p:sldId id="311" r:id="rId24"/>
    <p:sldId id="297" r:id="rId25"/>
    <p:sldId id="298" r:id="rId26"/>
    <p:sldId id="296" r:id="rId27"/>
    <p:sldId id="282" r:id="rId28"/>
    <p:sldId id="283" r:id="rId29"/>
    <p:sldId id="286" r:id="rId30"/>
    <p:sldId id="285" r:id="rId31"/>
    <p:sldId id="308" r:id="rId32"/>
    <p:sldId id="274" r:id="rId33"/>
    <p:sldId id="290" r:id="rId34"/>
    <p:sldId id="300" r:id="rId35"/>
    <p:sldId id="277" r:id="rId36"/>
    <p:sldId id="276" r:id="rId37"/>
  </p:sldIdLst>
  <p:sldSz cx="9144000" cy="5143500" type="screen16x9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7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5886" algn="l" defTabSz="914355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064" algn="l" defTabSz="914355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240" algn="l" defTabSz="914355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418" algn="l" defTabSz="914355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68"/>
    <a:srgbClr val="3F3535"/>
    <a:srgbClr val="26252F"/>
    <a:srgbClr val="3C3C38"/>
    <a:srgbClr val="DD4F05"/>
    <a:srgbClr val="686663"/>
    <a:srgbClr val="FFF7F3"/>
    <a:srgbClr val="F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92105" autoAdjust="0"/>
  </p:normalViewPr>
  <p:slideViewPr>
    <p:cSldViewPr>
      <p:cViewPr varScale="1">
        <p:scale>
          <a:sx n="138" d="100"/>
          <a:sy n="138" d="100"/>
        </p:scale>
        <p:origin x="-93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0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3B0DD-866C-4C44-9961-EEE25D17B89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5E4F652-434E-42D7-BFF9-3F0BA0C754D5}">
      <dgm:prSet phldrT="[Текст]"/>
      <dgm:spPr/>
      <dgm:t>
        <a:bodyPr/>
        <a:lstStyle/>
        <a:p>
          <a:r>
            <a:rPr lang="ru-RU" b="1" dirty="0" smtClean="0"/>
            <a:t>На базе «своих» ОУ</a:t>
          </a:r>
          <a:endParaRPr lang="ru-RU" b="1" dirty="0"/>
        </a:p>
      </dgm:t>
    </dgm:pt>
    <dgm:pt modelId="{4E16E4E8-D2A2-405A-A351-D835F1C45129}" type="parTrans" cxnId="{3856EBBC-6EAB-4245-A0B4-1B5AC526ADEB}">
      <dgm:prSet/>
      <dgm:spPr/>
      <dgm:t>
        <a:bodyPr/>
        <a:lstStyle/>
        <a:p>
          <a:endParaRPr lang="ru-RU"/>
        </a:p>
      </dgm:t>
    </dgm:pt>
    <dgm:pt modelId="{193A5464-BEAC-46FD-B1B7-3CC133209CBD}" type="sibTrans" cxnId="{3856EBBC-6EAB-4245-A0B4-1B5AC526ADEB}">
      <dgm:prSet/>
      <dgm:spPr/>
      <dgm:t>
        <a:bodyPr/>
        <a:lstStyle/>
        <a:p>
          <a:endParaRPr lang="ru-RU"/>
        </a:p>
      </dgm:t>
    </dgm:pt>
    <dgm:pt modelId="{A90DD1A1-3596-43B8-8668-97B36975CC6A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FF0000"/>
              </a:solidFill>
            </a:rPr>
            <a:t>Кроме: </a:t>
          </a:r>
          <a:r>
            <a:rPr lang="ru-RU" b="1" dirty="0" smtClean="0">
              <a:solidFill>
                <a:schemeClr val="accent5"/>
              </a:solidFill>
            </a:rPr>
            <a:t>О</a:t>
          </a:r>
          <a:r>
            <a:rPr lang="ru-RU" b="1" dirty="0" smtClean="0">
              <a:solidFill>
                <a:srgbClr val="0070C0"/>
              </a:solidFill>
            </a:rPr>
            <a:t>БЖ, Физкультуры</a:t>
          </a:r>
          <a:endParaRPr lang="ru-RU" b="1" dirty="0">
            <a:solidFill>
              <a:srgbClr val="0070C0"/>
            </a:solidFill>
          </a:endParaRPr>
        </a:p>
      </dgm:t>
    </dgm:pt>
    <dgm:pt modelId="{14525E9A-48C3-4A80-BB2B-966848004C3A}" type="parTrans" cxnId="{63CDB75C-09DE-4D7F-87AF-D1E193750D42}">
      <dgm:prSet/>
      <dgm:spPr/>
      <dgm:t>
        <a:bodyPr/>
        <a:lstStyle/>
        <a:p>
          <a:endParaRPr lang="ru-RU"/>
        </a:p>
      </dgm:t>
    </dgm:pt>
    <dgm:pt modelId="{49B3D0E1-09E6-4EEF-BFA4-5C522CDE5EF8}" type="sibTrans" cxnId="{63CDB75C-09DE-4D7F-87AF-D1E193750D42}">
      <dgm:prSet/>
      <dgm:spPr/>
      <dgm:t>
        <a:bodyPr/>
        <a:lstStyle/>
        <a:p>
          <a:endParaRPr lang="ru-RU"/>
        </a:p>
      </dgm:t>
    </dgm:pt>
    <dgm:pt modelId="{90461A11-86C4-4D46-97ED-D5E8EA27AC89}">
      <dgm:prSet phldrT="[Текст]"/>
      <dgm:spPr/>
      <dgm:t>
        <a:bodyPr/>
        <a:lstStyle/>
        <a:p>
          <a:r>
            <a:rPr lang="ru-RU" b="1" dirty="0" smtClean="0"/>
            <a:t>Термометрия участников</a:t>
          </a:r>
          <a:endParaRPr lang="ru-RU" b="1" dirty="0"/>
        </a:p>
      </dgm:t>
    </dgm:pt>
    <dgm:pt modelId="{D5F23F24-356E-4645-9D4F-7DD9F637029A}" type="parTrans" cxnId="{22E2D046-D712-4130-9C06-52265A1188AF}">
      <dgm:prSet/>
      <dgm:spPr/>
      <dgm:t>
        <a:bodyPr/>
        <a:lstStyle/>
        <a:p>
          <a:endParaRPr lang="ru-RU"/>
        </a:p>
      </dgm:t>
    </dgm:pt>
    <dgm:pt modelId="{3ACFAA09-B35A-4293-8CC5-A2CD63F9CFC3}" type="sibTrans" cxnId="{22E2D046-D712-4130-9C06-52265A1188AF}">
      <dgm:prSet/>
      <dgm:spPr/>
      <dgm:t>
        <a:bodyPr/>
        <a:lstStyle/>
        <a:p>
          <a:endParaRPr lang="ru-RU"/>
        </a:p>
      </dgm:t>
    </dgm:pt>
    <dgm:pt modelId="{891F2E14-884F-43BC-B6FB-0B552E0F32A7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Акт в свободной форме, </a:t>
          </a:r>
          <a:br>
            <a:rPr lang="ru-RU" b="1" dirty="0" smtClean="0">
              <a:solidFill>
                <a:srgbClr val="0070C0"/>
              </a:solidFill>
            </a:rPr>
          </a:br>
          <a:r>
            <a:rPr lang="ru-RU" b="1" dirty="0" smtClean="0">
              <a:solidFill>
                <a:srgbClr val="0070C0"/>
              </a:solidFill>
            </a:rPr>
            <a:t>в случае, если у участника </a:t>
          </a:r>
          <a:r>
            <a:rPr lang="ru-RU" b="1" dirty="0" smtClean="0">
              <a:solidFill>
                <a:srgbClr val="FF0000"/>
              </a:solidFill>
            </a:rPr>
            <a:t>повышенная</a:t>
          </a:r>
          <a:r>
            <a:rPr lang="ru-RU" b="1" dirty="0" smtClean="0">
              <a:solidFill>
                <a:srgbClr val="0070C0"/>
              </a:solidFill>
            </a:rPr>
            <a:t> температура и он </a:t>
          </a:r>
          <a:r>
            <a:rPr lang="ru-RU" b="1" dirty="0" smtClean="0">
              <a:solidFill>
                <a:srgbClr val="FF0000"/>
              </a:solidFill>
            </a:rPr>
            <a:t>не допускается</a:t>
          </a:r>
          <a:endParaRPr lang="ru-RU" b="1" dirty="0">
            <a:solidFill>
              <a:srgbClr val="FF0000"/>
            </a:solidFill>
          </a:endParaRPr>
        </a:p>
      </dgm:t>
    </dgm:pt>
    <dgm:pt modelId="{4A3F5EAF-A1D4-4C5F-86C9-268557923DC7}" type="parTrans" cxnId="{F03ABA00-4C69-4C85-A547-26AE182F0274}">
      <dgm:prSet/>
      <dgm:spPr/>
      <dgm:t>
        <a:bodyPr/>
        <a:lstStyle/>
        <a:p>
          <a:endParaRPr lang="ru-RU"/>
        </a:p>
      </dgm:t>
    </dgm:pt>
    <dgm:pt modelId="{AC10B414-B7C6-445E-98D3-47C573DDE78E}" type="sibTrans" cxnId="{F03ABA00-4C69-4C85-A547-26AE182F0274}">
      <dgm:prSet/>
      <dgm:spPr/>
      <dgm:t>
        <a:bodyPr/>
        <a:lstStyle/>
        <a:p>
          <a:endParaRPr lang="ru-RU"/>
        </a:p>
      </dgm:t>
    </dgm:pt>
    <dgm:pt modelId="{4DA92C35-583B-4FD9-AE36-EDCD775D8015}">
      <dgm:prSet phldrT="[Текст]"/>
      <dgm:spPr/>
      <dgm:t>
        <a:bodyPr/>
        <a:lstStyle/>
        <a:p>
          <a:r>
            <a:rPr lang="ru-RU" b="1" dirty="0" smtClean="0"/>
            <a:t>Дистанционная проверка</a:t>
          </a:r>
          <a:endParaRPr lang="ru-RU" b="1" dirty="0"/>
        </a:p>
      </dgm:t>
    </dgm:pt>
    <dgm:pt modelId="{A7C06AEE-5B60-4B5E-8316-4124B864C361}" type="parTrans" cxnId="{CF0B3ED0-8FC3-46AF-A99C-96D54DA5E8E8}">
      <dgm:prSet/>
      <dgm:spPr/>
      <dgm:t>
        <a:bodyPr/>
        <a:lstStyle/>
        <a:p>
          <a:endParaRPr lang="ru-RU"/>
        </a:p>
      </dgm:t>
    </dgm:pt>
    <dgm:pt modelId="{C8691094-94AC-4317-A8C6-2FA7F86A28CE}" type="sibTrans" cxnId="{CF0B3ED0-8FC3-46AF-A99C-96D54DA5E8E8}">
      <dgm:prSet/>
      <dgm:spPr/>
      <dgm:t>
        <a:bodyPr/>
        <a:lstStyle/>
        <a:p>
          <a:endParaRPr lang="ru-RU"/>
        </a:p>
      </dgm:t>
    </dgm:pt>
    <dgm:pt modelId="{E50729A9-E563-4029-81A1-80EDB831B96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Перепроверка РПМК!!!</a:t>
          </a:r>
          <a:endParaRPr lang="ru-RU" b="1" dirty="0">
            <a:solidFill>
              <a:srgbClr val="FF0000"/>
            </a:solidFill>
          </a:endParaRPr>
        </a:p>
      </dgm:t>
    </dgm:pt>
    <dgm:pt modelId="{8842BD2B-2B50-4BBE-BBC7-BC2B7D2EFBC8}" type="parTrans" cxnId="{B6E22453-E668-453C-A114-C43A746210AE}">
      <dgm:prSet/>
      <dgm:spPr/>
      <dgm:t>
        <a:bodyPr/>
        <a:lstStyle/>
        <a:p>
          <a:endParaRPr lang="ru-RU"/>
        </a:p>
      </dgm:t>
    </dgm:pt>
    <dgm:pt modelId="{6088015F-0DB7-4B7D-9704-9345AF8969ED}" type="sibTrans" cxnId="{B6E22453-E668-453C-A114-C43A746210AE}">
      <dgm:prSet/>
      <dgm:spPr/>
      <dgm:t>
        <a:bodyPr/>
        <a:lstStyle/>
        <a:p>
          <a:endParaRPr lang="ru-RU"/>
        </a:p>
      </dgm:t>
    </dgm:pt>
    <dgm:pt modelId="{6757CBAF-D298-4CE0-B791-CD74E00091A7}" type="pres">
      <dgm:prSet presAssocID="{7373B0DD-866C-4C44-9961-EEE25D17B89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CBCDEA-D626-40F9-A50D-D0148FF71564}" type="pres">
      <dgm:prSet presAssocID="{55E4F652-434E-42D7-BFF9-3F0BA0C754D5}" presName="composite" presStyleCnt="0"/>
      <dgm:spPr/>
    </dgm:pt>
    <dgm:pt modelId="{CB8B5472-6BC7-4DCB-94E3-3F0ADC38FE33}" type="pres">
      <dgm:prSet presAssocID="{55E4F652-434E-42D7-BFF9-3F0BA0C754D5}" presName="bentUpArrow1" presStyleLbl="alignImgPlace1" presStyleIdx="0" presStyleCnt="2"/>
      <dgm:spPr/>
    </dgm:pt>
    <dgm:pt modelId="{C241E0D1-AB00-4EA5-A7C5-844582A66B87}" type="pres">
      <dgm:prSet presAssocID="{55E4F652-434E-42D7-BFF9-3F0BA0C754D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51E9F-28AC-4E1D-BD73-7B741D2C8B88}" type="pres">
      <dgm:prSet presAssocID="{55E4F652-434E-42D7-BFF9-3F0BA0C754D5}" presName="ChildText" presStyleLbl="revTx" presStyleIdx="0" presStyleCnt="3" custScaleX="93033" custScaleY="160111" custLinFactNeighborX="3706" custLinFactNeighborY="2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96FF2-1916-4756-B718-ED724113DFE2}" type="pres">
      <dgm:prSet presAssocID="{193A5464-BEAC-46FD-B1B7-3CC133209CBD}" presName="sibTrans" presStyleCnt="0"/>
      <dgm:spPr/>
    </dgm:pt>
    <dgm:pt modelId="{53FC2CB0-87B4-4368-9E41-9E04B2F38AE0}" type="pres">
      <dgm:prSet presAssocID="{90461A11-86C4-4D46-97ED-D5E8EA27AC89}" presName="composite" presStyleCnt="0"/>
      <dgm:spPr/>
    </dgm:pt>
    <dgm:pt modelId="{A965A298-BF8E-4835-A27F-DA3E60BEEE9D}" type="pres">
      <dgm:prSet presAssocID="{90461A11-86C4-4D46-97ED-D5E8EA27AC89}" presName="bentUpArrow1" presStyleLbl="alignImgPlace1" presStyleIdx="1" presStyleCnt="2"/>
      <dgm:spPr/>
    </dgm:pt>
    <dgm:pt modelId="{2E3A7404-487E-4452-BF5E-49B205070F9B}" type="pres">
      <dgm:prSet presAssocID="{90461A11-86C4-4D46-97ED-D5E8EA27AC8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52BDC-6273-4F03-9B80-0DBC6396D849}" type="pres">
      <dgm:prSet presAssocID="{90461A11-86C4-4D46-97ED-D5E8EA27AC89}" presName="ChildText" presStyleLbl="revTx" presStyleIdx="1" presStyleCnt="3" custScaleX="206011" custLinFactNeighborX="55473" custLinFactNeighborY="-2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037B5-54B5-4CC8-AC7F-9915369E636B}" type="pres">
      <dgm:prSet presAssocID="{3ACFAA09-B35A-4293-8CC5-A2CD63F9CFC3}" presName="sibTrans" presStyleCnt="0"/>
      <dgm:spPr/>
    </dgm:pt>
    <dgm:pt modelId="{68861F60-F475-461D-9D66-DA29DE211CB4}" type="pres">
      <dgm:prSet presAssocID="{4DA92C35-583B-4FD9-AE36-EDCD775D8015}" presName="composite" presStyleCnt="0"/>
      <dgm:spPr/>
    </dgm:pt>
    <dgm:pt modelId="{772ED92C-5DE9-4712-8FDD-EC0EE1F928F1}" type="pres">
      <dgm:prSet presAssocID="{4DA92C35-583B-4FD9-AE36-EDCD775D801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27FDB-67DA-475C-8C1F-A25A1B8C7F41}" type="pres">
      <dgm:prSet presAssocID="{4DA92C35-583B-4FD9-AE36-EDCD775D8015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496AEC-2F0D-4793-ABE4-A8898240F09A}" type="presOf" srcId="{E50729A9-E563-4029-81A1-80EDB831B96C}" destId="{31B27FDB-67DA-475C-8C1F-A25A1B8C7F41}" srcOrd="0" destOrd="0" presId="urn:microsoft.com/office/officeart/2005/8/layout/StepDownProcess"/>
    <dgm:cxn modelId="{3856EBBC-6EAB-4245-A0B4-1B5AC526ADEB}" srcId="{7373B0DD-866C-4C44-9961-EEE25D17B89F}" destId="{55E4F652-434E-42D7-BFF9-3F0BA0C754D5}" srcOrd="0" destOrd="0" parTransId="{4E16E4E8-D2A2-405A-A351-D835F1C45129}" sibTransId="{193A5464-BEAC-46FD-B1B7-3CC133209CBD}"/>
    <dgm:cxn modelId="{321C121A-C1FC-4CAE-B91A-2C3750FFD264}" type="presOf" srcId="{7373B0DD-866C-4C44-9961-EEE25D17B89F}" destId="{6757CBAF-D298-4CE0-B791-CD74E00091A7}" srcOrd="0" destOrd="0" presId="urn:microsoft.com/office/officeart/2005/8/layout/StepDownProcess"/>
    <dgm:cxn modelId="{F03ABA00-4C69-4C85-A547-26AE182F0274}" srcId="{90461A11-86C4-4D46-97ED-D5E8EA27AC89}" destId="{891F2E14-884F-43BC-B6FB-0B552E0F32A7}" srcOrd="0" destOrd="0" parTransId="{4A3F5EAF-A1D4-4C5F-86C9-268557923DC7}" sibTransId="{AC10B414-B7C6-445E-98D3-47C573DDE78E}"/>
    <dgm:cxn modelId="{3E39CD83-99C2-4DA5-B756-8F4669FD586B}" type="presOf" srcId="{55E4F652-434E-42D7-BFF9-3F0BA0C754D5}" destId="{C241E0D1-AB00-4EA5-A7C5-844582A66B87}" srcOrd="0" destOrd="0" presId="urn:microsoft.com/office/officeart/2005/8/layout/StepDownProcess"/>
    <dgm:cxn modelId="{63CDB75C-09DE-4D7F-87AF-D1E193750D42}" srcId="{55E4F652-434E-42D7-BFF9-3F0BA0C754D5}" destId="{A90DD1A1-3596-43B8-8668-97B36975CC6A}" srcOrd="0" destOrd="0" parTransId="{14525E9A-48C3-4A80-BB2B-966848004C3A}" sibTransId="{49B3D0E1-09E6-4EEF-BFA4-5C522CDE5EF8}"/>
    <dgm:cxn modelId="{CEE774F2-76BC-4E3F-A1F1-C3DB90D1E4B8}" type="presOf" srcId="{90461A11-86C4-4D46-97ED-D5E8EA27AC89}" destId="{2E3A7404-487E-4452-BF5E-49B205070F9B}" srcOrd="0" destOrd="0" presId="urn:microsoft.com/office/officeart/2005/8/layout/StepDownProcess"/>
    <dgm:cxn modelId="{B6E22453-E668-453C-A114-C43A746210AE}" srcId="{4DA92C35-583B-4FD9-AE36-EDCD775D8015}" destId="{E50729A9-E563-4029-81A1-80EDB831B96C}" srcOrd="0" destOrd="0" parTransId="{8842BD2B-2B50-4BBE-BBC7-BC2B7D2EFBC8}" sibTransId="{6088015F-0DB7-4B7D-9704-9345AF8969ED}"/>
    <dgm:cxn modelId="{CF0B3ED0-8FC3-46AF-A99C-96D54DA5E8E8}" srcId="{7373B0DD-866C-4C44-9961-EEE25D17B89F}" destId="{4DA92C35-583B-4FD9-AE36-EDCD775D8015}" srcOrd="2" destOrd="0" parTransId="{A7C06AEE-5B60-4B5E-8316-4124B864C361}" sibTransId="{C8691094-94AC-4317-A8C6-2FA7F86A28CE}"/>
    <dgm:cxn modelId="{5F0B0235-B38D-4E26-A6F4-9E255A27B90C}" type="presOf" srcId="{4DA92C35-583B-4FD9-AE36-EDCD775D8015}" destId="{772ED92C-5DE9-4712-8FDD-EC0EE1F928F1}" srcOrd="0" destOrd="0" presId="urn:microsoft.com/office/officeart/2005/8/layout/StepDownProcess"/>
    <dgm:cxn modelId="{4608C707-5FDC-4D14-BA81-CA563EA658F8}" type="presOf" srcId="{A90DD1A1-3596-43B8-8668-97B36975CC6A}" destId="{EE351E9F-28AC-4E1D-BD73-7B741D2C8B88}" srcOrd="0" destOrd="0" presId="urn:microsoft.com/office/officeart/2005/8/layout/StepDownProcess"/>
    <dgm:cxn modelId="{22E2D046-D712-4130-9C06-52265A1188AF}" srcId="{7373B0DD-866C-4C44-9961-EEE25D17B89F}" destId="{90461A11-86C4-4D46-97ED-D5E8EA27AC89}" srcOrd="1" destOrd="0" parTransId="{D5F23F24-356E-4645-9D4F-7DD9F637029A}" sibTransId="{3ACFAA09-B35A-4293-8CC5-A2CD63F9CFC3}"/>
    <dgm:cxn modelId="{F0698D39-2B92-4527-9C90-B15224FCC293}" type="presOf" srcId="{891F2E14-884F-43BC-B6FB-0B552E0F32A7}" destId="{92C52BDC-6273-4F03-9B80-0DBC6396D849}" srcOrd="0" destOrd="0" presId="urn:microsoft.com/office/officeart/2005/8/layout/StepDownProcess"/>
    <dgm:cxn modelId="{130508F0-9D6C-400F-83EC-B2424704D94F}" type="presParOf" srcId="{6757CBAF-D298-4CE0-B791-CD74E00091A7}" destId="{FDCBCDEA-D626-40F9-A50D-D0148FF71564}" srcOrd="0" destOrd="0" presId="urn:microsoft.com/office/officeart/2005/8/layout/StepDownProcess"/>
    <dgm:cxn modelId="{0EF3D8D1-083B-4838-A35D-C92DCFAF136C}" type="presParOf" srcId="{FDCBCDEA-D626-40F9-A50D-D0148FF71564}" destId="{CB8B5472-6BC7-4DCB-94E3-3F0ADC38FE33}" srcOrd="0" destOrd="0" presId="urn:microsoft.com/office/officeart/2005/8/layout/StepDownProcess"/>
    <dgm:cxn modelId="{99868D48-0045-4E15-9171-E39139D7E07B}" type="presParOf" srcId="{FDCBCDEA-D626-40F9-A50D-D0148FF71564}" destId="{C241E0D1-AB00-4EA5-A7C5-844582A66B87}" srcOrd="1" destOrd="0" presId="urn:microsoft.com/office/officeart/2005/8/layout/StepDownProcess"/>
    <dgm:cxn modelId="{0C93BE37-EDEF-4AB7-8743-1689FFC4D043}" type="presParOf" srcId="{FDCBCDEA-D626-40F9-A50D-D0148FF71564}" destId="{EE351E9F-28AC-4E1D-BD73-7B741D2C8B88}" srcOrd="2" destOrd="0" presId="urn:microsoft.com/office/officeart/2005/8/layout/StepDownProcess"/>
    <dgm:cxn modelId="{A5DB6A6E-74CB-4558-988E-1D8BF13CA7D7}" type="presParOf" srcId="{6757CBAF-D298-4CE0-B791-CD74E00091A7}" destId="{20C96FF2-1916-4756-B718-ED724113DFE2}" srcOrd="1" destOrd="0" presId="urn:microsoft.com/office/officeart/2005/8/layout/StepDownProcess"/>
    <dgm:cxn modelId="{CBD8C413-DFD2-4C7D-9CF1-4CC225989642}" type="presParOf" srcId="{6757CBAF-D298-4CE0-B791-CD74E00091A7}" destId="{53FC2CB0-87B4-4368-9E41-9E04B2F38AE0}" srcOrd="2" destOrd="0" presId="urn:microsoft.com/office/officeart/2005/8/layout/StepDownProcess"/>
    <dgm:cxn modelId="{78320032-BE4D-40D1-9491-94CCA9917093}" type="presParOf" srcId="{53FC2CB0-87B4-4368-9E41-9E04B2F38AE0}" destId="{A965A298-BF8E-4835-A27F-DA3E60BEEE9D}" srcOrd="0" destOrd="0" presId="urn:microsoft.com/office/officeart/2005/8/layout/StepDownProcess"/>
    <dgm:cxn modelId="{0109103A-D33F-460F-924C-76F4AAF61FFB}" type="presParOf" srcId="{53FC2CB0-87B4-4368-9E41-9E04B2F38AE0}" destId="{2E3A7404-487E-4452-BF5E-49B205070F9B}" srcOrd="1" destOrd="0" presId="urn:microsoft.com/office/officeart/2005/8/layout/StepDownProcess"/>
    <dgm:cxn modelId="{250BE255-B9A4-40A5-94B2-5E9F39DD78C8}" type="presParOf" srcId="{53FC2CB0-87B4-4368-9E41-9E04B2F38AE0}" destId="{92C52BDC-6273-4F03-9B80-0DBC6396D849}" srcOrd="2" destOrd="0" presId="urn:microsoft.com/office/officeart/2005/8/layout/StepDownProcess"/>
    <dgm:cxn modelId="{46539136-A8E0-481B-8412-5C8B2157415F}" type="presParOf" srcId="{6757CBAF-D298-4CE0-B791-CD74E00091A7}" destId="{B4F037B5-54B5-4CC8-AC7F-9915369E636B}" srcOrd="3" destOrd="0" presId="urn:microsoft.com/office/officeart/2005/8/layout/StepDownProcess"/>
    <dgm:cxn modelId="{5CDC54E6-66FA-46BE-B25D-D5B6EC39EE04}" type="presParOf" srcId="{6757CBAF-D298-4CE0-B791-CD74E00091A7}" destId="{68861F60-F475-461D-9D66-DA29DE211CB4}" srcOrd="4" destOrd="0" presId="urn:microsoft.com/office/officeart/2005/8/layout/StepDownProcess"/>
    <dgm:cxn modelId="{675B29B9-2C7C-45EC-940C-EDB77764EE53}" type="presParOf" srcId="{68861F60-F475-461D-9D66-DA29DE211CB4}" destId="{772ED92C-5DE9-4712-8FDD-EC0EE1F928F1}" srcOrd="0" destOrd="0" presId="urn:microsoft.com/office/officeart/2005/8/layout/StepDownProcess"/>
    <dgm:cxn modelId="{7F6F5A20-1D09-4A5D-93C3-955914FEFD31}" type="presParOf" srcId="{68861F60-F475-461D-9D66-DA29DE211CB4}" destId="{31B27FDB-67DA-475C-8C1F-A25A1B8C7F4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9CD8F-9DDE-4F91-B9B6-B6964B518C26}" type="doc">
      <dgm:prSet loTypeId="urn:microsoft.com/office/officeart/2008/layout/PictureStrips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9090D66-343F-40E3-BCC0-DB65BA434CF6}">
      <dgm:prSet phldrT="[Текст]"/>
      <dgm:spPr/>
      <dgm:t>
        <a:bodyPr/>
        <a:lstStyle/>
        <a:p>
          <a:pPr algn="ctr"/>
          <a:r>
            <a:rPr lang="ru-RU" b="1" dirty="0" smtClean="0"/>
            <a:t>График прибытия участников</a:t>
          </a:r>
          <a:endParaRPr lang="ru-RU" b="1" dirty="0"/>
        </a:p>
      </dgm:t>
    </dgm:pt>
    <dgm:pt modelId="{84F60830-28A5-4534-B075-842CC7834386}" type="parTrans" cxnId="{097A4493-8B65-4B1D-8715-30653F91A323}">
      <dgm:prSet/>
      <dgm:spPr/>
      <dgm:t>
        <a:bodyPr/>
        <a:lstStyle/>
        <a:p>
          <a:endParaRPr lang="ru-RU"/>
        </a:p>
      </dgm:t>
    </dgm:pt>
    <dgm:pt modelId="{AEDECF5C-6F67-479F-89F9-652F5BD8127C}" type="sibTrans" cxnId="{097A4493-8B65-4B1D-8715-30653F91A323}">
      <dgm:prSet/>
      <dgm:spPr/>
      <dgm:t>
        <a:bodyPr/>
        <a:lstStyle/>
        <a:p>
          <a:endParaRPr lang="ru-RU"/>
        </a:p>
      </dgm:t>
    </dgm:pt>
    <dgm:pt modelId="{B2519265-C16C-4EA2-A021-9DE8E3C3DFA3}">
      <dgm:prSet phldrT="[Текст]"/>
      <dgm:spPr/>
      <dgm:t>
        <a:bodyPr/>
        <a:lstStyle/>
        <a:p>
          <a:pPr algn="ctr"/>
          <a:r>
            <a:rPr lang="ru-RU" b="1" smtClean="0"/>
            <a:t>Соблюдение дистанции</a:t>
          </a:r>
          <a:endParaRPr lang="ru-RU" b="1" dirty="0"/>
        </a:p>
      </dgm:t>
    </dgm:pt>
    <dgm:pt modelId="{8AAB9E52-EF16-4E62-A987-160D72FE83F5}" type="parTrans" cxnId="{64BF807B-5CC5-4AFC-A031-232F8B496561}">
      <dgm:prSet/>
      <dgm:spPr/>
      <dgm:t>
        <a:bodyPr/>
        <a:lstStyle/>
        <a:p>
          <a:endParaRPr lang="ru-RU"/>
        </a:p>
      </dgm:t>
    </dgm:pt>
    <dgm:pt modelId="{201DCE64-F517-4A42-A308-A2CFFADF8004}" type="sibTrans" cxnId="{64BF807B-5CC5-4AFC-A031-232F8B496561}">
      <dgm:prSet/>
      <dgm:spPr/>
      <dgm:t>
        <a:bodyPr/>
        <a:lstStyle/>
        <a:p>
          <a:endParaRPr lang="ru-RU"/>
        </a:p>
      </dgm:t>
    </dgm:pt>
    <dgm:pt modelId="{A3D26D23-DD56-4872-AE7C-4CE308E07D8B}">
      <dgm:prSet phldrT="[Текст]"/>
      <dgm:spPr/>
      <dgm:t>
        <a:bodyPr/>
        <a:lstStyle/>
        <a:p>
          <a:pPr algn="ctr"/>
          <a:r>
            <a:rPr lang="ru-RU" b="1" smtClean="0"/>
            <a:t>Проветривание помещений</a:t>
          </a:r>
          <a:endParaRPr lang="ru-RU" b="1" dirty="0"/>
        </a:p>
      </dgm:t>
    </dgm:pt>
    <dgm:pt modelId="{2BAFA2D7-719E-4429-B26B-45A66428F0D8}" type="parTrans" cxnId="{FD2F160A-FF9B-406C-91A0-705786AC7917}">
      <dgm:prSet/>
      <dgm:spPr/>
      <dgm:t>
        <a:bodyPr/>
        <a:lstStyle/>
        <a:p>
          <a:endParaRPr lang="ru-RU"/>
        </a:p>
      </dgm:t>
    </dgm:pt>
    <dgm:pt modelId="{C1576F5F-D974-4617-87A5-2119BF9819D1}" type="sibTrans" cxnId="{FD2F160A-FF9B-406C-91A0-705786AC7917}">
      <dgm:prSet/>
      <dgm:spPr/>
      <dgm:t>
        <a:bodyPr/>
        <a:lstStyle/>
        <a:p>
          <a:endParaRPr lang="ru-RU"/>
        </a:p>
      </dgm:t>
    </dgm:pt>
    <dgm:pt modelId="{4C1814AA-B12B-4694-84A2-B9F02209D921}" type="pres">
      <dgm:prSet presAssocID="{6449CD8F-9DDE-4F91-B9B6-B6964B518C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372F6-A536-42C5-B983-19447979317F}" type="pres">
      <dgm:prSet presAssocID="{79090D66-343F-40E3-BCC0-DB65BA434CF6}" presName="composite" presStyleCnt="0"/>
      <dgm:spPr/>
      <dgm:t>
        <a:bodyPr/>
        <a:lstStyle/>
        <a:p>
          <a:endParaRPr lang="ru-RU"/>
        </a:p>
      </dgm:t>
    </dgm:pt>
    <dgm:pt modelId="{628A0039-AFD0-435A-A7CF-77F42C402844}" type="pres">
      <dgm:prSet presAssocID="{79090D66-343F-40E3-BCC0-DB65BA434CF6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FF032-E256-402C-9E74-C23B151F8C6B}" type="pres">
      <dgm:prSet presAssocID="{79090D66-343F-40E3-BCC0-DB65BA434CF6}" presName="rect2" presStyleLbl="fgImgPlace1" presStyleIdx="0" presStyleCnt="3" custScaleX="116141" custScaleY="1042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A963760-289E-4BA8-B41F-5ACA84B8E9A8}" type="pres">
      <dgm:prSet presAssocID="{AEDECF5C-6F67-479F-89F9-652F5BD8127C}" presName="sibTrans" presStyleCnt="0"/>
      <dgm:spPr/>
      <dgm:t>
        <a:bodyPr/>
        <a:lstStyle/>
        <a:p>
          <a:endParaRPr lang="ru-RU"/>
        </a:p>
      </dgm:t>
    </dgm:pt>
    <dgm:pt modelId="{5C8AB621-0864-4D17-B4A2-33E7B58889DF}" type="pres">
      <dgm:prSet presAssocID="{B2519265-C16C-4EA2-A021-9DE8E3C3DFA3}" presName="composite" presStyleCnt="0"/>
      <dgm:spPr/>
      <dgm:t>
        <a:bodyPr/>
        <a:lstStyle/>
        <a:p>
          <a:endParaRPr lang="ru-RU"/>
        </a:p>
      </dgm:t>
    </dgm:pt>
    <dgm:pt modelId="{B480ACCD-FF9A-4C09-82ED-071D5C9BBE3C}" type="pres">
      <dgm:prSet presAssocID="{B2519265-C16C-4EA2-A021-9DE8E3C3DFA3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9A7C4-909F-4B32-89AA-101DBA1AF7B0}" type="pres">
      <dgm:prSet presAssocID="{B2519265-C16C-4EA2-A021-9DE8E3C3DFA3}" presName="rect2" presStyleLbl="fgImgPlace1" presStyleIdx="1" presStyleCnt="3" custScaleX="112426" custScaleY="10054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B3F86A92-5592-4AA3-A85F-E54FE19CAE58}" type="pres">
      <dgm:prSet presAssocID="{201DCE64-F517-4A42-A308-A2CFFADF8004}" presName="sibTrans" presStyleCnt="0"/>
      <dgm:spPr/>
      <dgm:t>
        <a:bodyPr/>
        <a:lstStyle/>
        <a:p>
          <a:endParaRPr lang="ru-RU"/>
        </a:p>
      </dgm:t>
    </dgm:pt>
    <dgm:pt modelId="{4E8A64CB-DB15-48EB-BE94-18D857EB64E1}" type="pres">
      <dgm:prSet presAssocID="{A3D26D23-DD56-4872-AE7C-4CE308E07D8B}" presName="composite" presStyleCnt="0"/>
      <dgm:spPr/>
      <dgm:t>
        <a:bodyPr/>
        <a:lstStyle/>
        <a:p>
          <a:endParaRPr lang="ru-RU"/>
        </a:p>
      </dgm:t>
    </dgm:pt>
    <dgm:pt modelId="{689F56AD-9BA8-469B-A5AD-BE17A2739A96}" type="pres">
      <dgm:prSet presAssocID="{A3D26D23-DD56-4872-AE7C-4CE308E07D8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F4D24-7CF3-4B31-AC56-9E92DEA20C27}" type="pres">
      <dgm:prSet presAssocID="{A3D26D23-DD56-4872-AE7C-4CE308E07D8B}" presName="rect2" presStyleLbl="fgImgPlace1" presStyleIdx="2" presStyleCnt="3" custScaleX="118094" custScaleY="10216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902AD9ED-CE37-4DA8-8E5E-FE1AC738638D}" type="presOf" srcId="{A3D26D23-DD56-4872-AE7C-4CE308E07D8B}" destId="{689F56AD-9BA8-469B-A5AD-BE17A2739A96}" srcOrd="0" destOrd="0" presId="urn:microsoft.com/office/officeart/2008/layout/PictureStrips"/>
    <dgm:cxn modelId="{FD2F160A-FF9B-406C-91A0-705786AC7917}" srcId="{6449CD8F-9DDE-4F91-B9B6-B6964B518C26}" destId="{A3D26D23-DD56-4872-AE7C-4CE308E07D8B}" srcOrd="2" destOrd="0" parTransId="{2BAFA2D7-719E-4429-B26B-45A66428F0D8}" sibTransId="{C1576F5F-D974-4617-87A5-2119BF9819D1}"/>
    <dgm:cxn modelId="{0891C7D6-4E48-43AD-8E3C-A33AAF81576C}" type="presOf" srcId="{79090D66-343F-40E3-BCC0-DB65BA434CF6}" destId="{628A0039-AFD0-435A-A7CF-77F42C402844}" srcOrd="0" destOrd="0" presId="urn:microsoft.com/office/officeart/2008/layout/PictureStrips"/>
    <dgm:cxn modelId="{097A4493-8B65-4B1D-8715-30653F91A323}" srcId="{6449CD8F-9DDE-4F91-B9B6-B6964B518C26}" destId="{79090D66-343F-40E3-BCC0-DB65BA434CF6}" srcOrd="0" destOrd="0" parTransId="{84F60830-28A5-4534-B075-842CC7834386}" sibTransId="{AEDECF5C-6F67-479F-89F9-652F5BD8127C}"/>
    <dgm:cxn modelId="{64BF807B-5CC5-4AFC-A031-232F8B496561}" srcId="{6449CD8F-9DDE-4F91-B9B6-B6964B518C26}" destId="{B2519265-C16C-4EA2-A021-9DE8E3C3DFA3}" srcOrd="1" destOrd="0" parTransId="{8AAB9E52-EF16-4E62-A987-160D72FE83F5}" sibTransId="{201DCE64-F517-4A42-A308-A2CFFADF8004}"/>
    <dgm:cxn modelId="{CD3BDD6B-5F96-4F41-B840-3E2C51053F10}" type="presOf" srcId="{6449CD8F-9DDE-4F91-B9B6-B6964B518C26}" destId="{4C1814AA-B12B-4694-84A2-B9F02209D921}" srcOrd="0" destOrd="0" presId="urn:microsoft.com/office/officeart/2008/layout/PictureStrips"/>
    <dgm:cxn modelId="{C7A77AC5-17AB-4F42-B24E-2EB45E734072}" type="presOf" srcId="{B2519265-C16C-4EA2-A021-9DE8E3C3DFA3}" destId="{B480ACCD-FF9A-4C09-82ED-071D5C9BBE3C}" srcOrd="0" destOrd="0" presId="urn:microsoft.com/office/officeart/2008/layout/PictureStrips"/>
    <dgm:cxn modelId="{A4A6649B-8A39-4531-B631-09C79A6897AC}" type="presParOf" srcId="{4C1814AA-B12B-4694-84A2-B9F02209D921}" destId="{9B0372F6-A536-42C5-B983-19447979317F}" srcOrd="0" destOrd="0" presId="urn:microsoft.com/office/officeart/2008/layout/PictureStrips"/>
    <dgm:cxn modelId="{C08E42C8-9297-420E-B2E7-A3007F5D975E}" type="presParOf" srcId="{9B0372F6-A536-42C5-B983-19447979317F}" destId="{628A0039-AFD0-435A-A7CF-77F42C402844}" srcOrd="0" destOrd="0" presId="urn:microsoft.com/office/officeart/2008/layout/PictureStrips"/>
    <dgm:cxn modelId="{1EF39F78-D515-4053-99CB-1B85CCB44AB0}" type="presParOf" srcId="{9B0372F6-A536-42C5-B983-19447979317F}" destId="{F05FF032-E256-402C-9E74-C23B151F8C6B}" srcOrd="1" destOrd="0" presId="urn:microsoft.com/office/officeart/2008/layout/PictureStrips"/>
    <dgm:cxn modelId="{804BFB53-9BE7-4BE7-8A52-23AF5B83200E}" type="presParOf" srcId="{4C1814AA-B12B-4694-84A2-B9F02209D921}" destId="{2A963760-289E-4BA8-B41F-5ACA84B8E9A8}" srcOrd="1" destOrd="0" presId="urn:microsoft.com/office/officeart/2008/layout/PictureStrips"/>
    <dgm:cxn modelId="{794B1F2A-94A3-45AF-9975-DF0444D6AA0F}" type="presParOf" srcId="{4C1814AA-B12B-4694-84A2-B9F02209D921}" destId="{5C8AB621-0864-4D17-B4A2-33E7B58889DF}" srcOrd="2" destOrd="0" presId="urn:microsoft.com/office/officeart/2008/layout/PictureStrips"/>
    <dgm:cxn modelId="{056B30D1-7B6F-491D-AC4F-E6E77F15BDF2}" type="presParOf" srcId="{5C8AB621-0864-4D17-B4A2-33E7B58889DF}" destId="{B480ACCD-FF9A-4C09-82ED-071D5C9BBE3C}" srcOrd="0" destOrd="0" presId="urn:microsoft.com/office/officeart/2008/layout/PictureStrips"/>
    <dgm:cxn modelId="{68E3FF2D-AEA1-418A-9EB3-FDC249867A83}" type="presParOf" srcId="{5C8AB621-0864-4D17-B4A2-33E7B58889DF}" destId="{1DE9A7C4-909F-4B32-89AA-101DBA1AF7B0}" srcOrd="1" destOrd="0" presId="urn:microsoft.com/office/officeart/2008/layout/PictureStrips"/>
    <dgm:cxn modelId="{4BD2DAD3-21D1-4EC1-9B7A-D0CF21AF24CA}" type="presParOf" srcId="{4C1814AA-B12B-4694-84A2-B9F02209D921}" destId="{B3F86A92-5592-4AA3-A85F-E54FE19CAE58}" srcOrd="3" destOrd="0" presId="urn:microsoft.com/office/officeart/2008/layout/PictureStrips"/>
    <dgm:cxn modelId="{71EB9030-DF39-408B-A856-A29843A369F4}" type="presParOf" srcId="{4C1814AA-B12B-4694-84A2-B9F02209D921}" destId="{4E8A64CB-DB15-48EB-BE94-18D857EB64E1}" srcOrd="4" destOrd="0" presId="urn:microsoft.com/office/officeart/2008/layout/PictureStrips"/>
    <dgm:cxn modelId="{CED52DEB-9A40-422B-A035-292E70DD56CE}" type="presParOf" srcId="{4E8A64CB-DB15-48EB-BE94-18D857EB64E1}" destId="{689F56AD-9BA8-469B-A5AD-BE17A2739A96}" srcOrd="0" destOrd="0" presId="urn:microsoft.com/office/officeart/2008/layout/PictureStrips"/>
    <dgm:cxn modelId="{0D94C55F-4C4A-417C-B215-3984CD6AC11D}" type="presParOf" srcId="{4E8A64CB-DB15-48EB-BE94-18D857EB64E1}" destId="{715F4D24-7CF3-4B31-AC56-9E92DEA20C2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B5472-6BC7-4DCB-94E3-3F0ADC38FE33}">
      <dsp:nvSpPr>
        <dsp:cNvPr id="0" name=""/>
        <dsp:cNvSpPr/>
      </dsp:nvSpPr>
      <dsp:spPr>
        <a:xfrm rot="5400000">
          <a:off x="556035" y="1331096"/>
          <a:ext cx="1023197" cy="1164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1E0D1-AB00-4EA5-A7C5-844582A66B87}">
      <dsp:nvSpPr>
        <dsp:cNvPr id="0" name=""/>
        <dsp:cNvSpPr/>
      </dsp:nvSpPr>
      <dsp:spPr>
        <a:xfrm>
          <a:off x="284950" y="196861"/>
          <a:ext cx="1722463" cy="120566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На базе «своих» ОУ</a:t>
          </a:r>
          <a:endParaRPr lang="ru-RU" sz="1700" b="1" kern="1200" dirty="0"/>
        </a:p>
      </dsp:txBody>
      <dsp:txXfrm>
        <a:off x="343816" y="255727"/>
        <a:ext cx="1604731" cy="1087936"/>
      </dsp:txXfrm>
    </dsp:sp>
    <dsp:sp modelId="{EE351E9F-28AC-4E1D-BD73-7B741D2C8B88}">
      <dsp:nvSpPr>
        <dsp:cNvPr id="0" name=""/>
        <dsp:cNvSpPr/>
      </dsp:nvSpPr>
      <dsp:spPr>
        <a:xfrm>
          <a:off x="2097480" y="45715"/>
          <a:ext cx="1165476" cy="156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0000"/>
              </a:solidFill>
            </a:rPr>
            <a:t>Кроме: </a:t>
          </a:r>
          <a:r>
            <a:rPr lang="ru-RU" sz="1200" b="1" kern="1200" dirty="0" smtClean="0">
              <a:solidFill>
                <a:schemeClr val="accent5"/>
              </a:solidFill>
            </a:rPr>
            <a:t>О</a:t>
          </a:r>
          <a:r>
            <a:rPr lang="ru-RU" sz="1200" b="1" kern="1200" dirty="0" smtClean="0">
              <a:solidFill>
                <a:srgbClr val="0070C0"/>
              </a:solidFill>
            </a:rPr>
            <a:t>БЖ, Физкультуры</a:t>
          </a:r>
          <a:endParaRPr lang="ru-RU" sz="1200" b="1" kern="1200" dirty="0">
            <a:solidFill>
              <a:srgbClr val="0070C0"/>
            </a:solidFill>
          </a:endParaRPr>
        </a:p>
      </dsp:txBody>
      <dsp:txXfrm>
        <a:off x="2097480" y="45715"/>
        <a:ext cx="1165476" cy="1560240"/>
      </dsp:txXfrm>
    </dsp:sp>
    <dsp:sp modelId="{A965A298-BF8E-4835-A27F-DA3E60BEEE9D}">
      <dsp:nvSpPr>
        <dsp:cNvPr id="0" name=""/>
        <dsp:cNvSpPr/>
      </dsp:nvSpPr>
      <dsp:spPr>
        <a:xfrm rot="5400000">
          <a:off x="1963193" y="2685459"/>
          <a:ext cx="1023197" cy="1164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A7404-487E-4452-BF5E-49B205070F9B}">
      <dsp:nvSpPr>
        <dsp:cNvPr id="0" name=""/>
        <dsp:cNvSpPr/>
      </dsp:nvSpPr>
      <dsp:spPr>
        <a:xfrm>
          <a:off x="1692108" y="1551224"/>
          <a:ext cx="1722463" cy="1205668"/>
        </a:xfrm>
        <a:prstGeom prst="roundRect">
          <a:avLst>
            <a:gd name="adj" fmla="val 166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Термометрия участников</a:t>
          </a:r>
          <a:endParaRPr lang="ru-RU" sz="1700" b="1" kern="1200" dirty="0"/>
        </a:p>
      </dsp:txBody>
      <dsp:txXfrm>
        <a:off x="1750974" y="1610090"/>
        <a:ext cx="1604731" cy="1087936"/>
      </dsp:txXfrm>
    </dsp:sp>
    <dsp:sp modelId="{92C52BDC-6273-4F03-9B80-0DBC6396D849}">
      <dsp:nvSpPr>
        <dsp:cNvPr id="0" name=""/>
        <dsp:cNvSpPr/>
      </dsp:nvSpPr>
      <dsp:spPr>
        <a:xfrm>
          <a:off x="3445483" y="1641626"/>
          <a:ext cx="2580814" cy="97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70C0"/>
              </a:solidFill>
            </a:rPr>
            <a:t>Акт в свободной форме, </a:t>
          </a:r>
          <a:br>
            <a:rPr lang="ru-RU" sz="1200" b="1" kern="1200" dirty="0" smtClean="0">
              <a:solidFill>
                <a:srgbClr val="0070C0"/>
              </a:solidFill>
            </a:rPr>
          </a:br>
          <a:r>
            <a:rPr lang="ru-RU" sz="1200" b="1" kern="1200" dirty="0" smtClean="0">
              <a:solidFill>
                <a:srgbClr val="0070C0"/>
              </a:solidFill>
            </a:rPr>
            <a:t>в случае, если у участника </a:t>
          </a:r>
          <a:r>
            <a:rPr lang="ru-RU" sz="1200" b="1" kern="1200" dirty="0" smtClean="0">
              <a:solidFill>
                <a:srgbClr val="FF0000"/>
              </a:solidFill>
            </a:rPr>
            <a:t>повышенная</a:t>
          </a:r>
          <a:r>
            <a:rPr lang="ru-RU" sz="1200" b="1" kern="1200" dirty="0" smtClean="0">
              <a:solidFill>
                <a:srgbClr val="0070C0"/>
              </a:solidFill>
            </a:rPr>
            <a:t> температура и он </a:t>
          </a:r>
          <a:r>
            <a:rPr lang="ru-RU" sz="1200" b="1" kern="1200" dirty="0" smtClean="0">
              <a:solidFill>
                <a:srgbClr val="FF0000"/>
              </a:solidFill>
            </a:rPr>
            <a:t>не допускается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3445483" y="1641626"/>
        <a:ext cx="2580814" cy="974474"/>
      </dsp:txXfrm>
    </dsp:sp>
    <dsp:sp modelId="{772ED92C-5DE9-4712-8FDD-EC0EE1F928F1}">
      <dsp:nvSpPr>
        <dsp:cNvPr id="0" name=""/>
        <dsp:cNvSpPr/>
      </dsp:nvSpPr>
      <dsp:spPr>
        <a:xfrm>
          <a:off x="3099266" y="2905587"/>
          <a:ext cx="1722463" cy="1205668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Дистанционная проверка</a:t>
          </a:r>
          <a:endParaRPr lang="ru-RU" sz="1700" b="1" kern="1200" dirty="0"/>
        </a:p>
      </dsp:txBody>
      <dsp:txXfrm>
        <a:off x="3158132" y="2964453"/>
        <a:ext cx="1604731" cy="1087936"/>
      </dsp:txXfrm>
    </dsp:sp>
    <dsp:sp modelId="{31B27FDB-67DA-475C-8C1F-A25A1B8C7F41}">
      <dsp:nvSpPr>
        <dsp:cNvPr id="0" name=""/>
        <dsp:cNvSpPr/>
      </dsp:nvSpPr>
      <dsp:spPr>
        <a:xfrm>
          <a:off x="4821729" y="3020575"/>
          <a:ext cx="1252755" cy="97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0000"/>
              </a:solidFill>
            </a:rPr>
            <a:t>Перепроверка РПМК!!!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4821729" y="3020575"/>
        <a:ext cx="1252755" cy="97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A0039-AFD0-435A-A7CF-77F42C402844}">
      <dsp:nvSpPr>
        <dsp:cNvPr id="0" name=""/>
        <dsp:cNvSpPr/>
      </dsp:nvSpPr>
      <dsp:spPr>
        <a:xfrm>
          <a:off x="1139505" y="380339"/>
          <a:ext cx="3765625" cy="117675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7057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График прибытия участников</a:t>
          </a:r>
          <a:endParaRPr lang="ru-RU" sz="2900" b="1" kern="1200" dirty="0"/>
        </a:p>
      </dsp:txBody>
      <dsp:txXfrm>
        <a:off x="1139505" y="380339"/>
        <a:ext cx="3765625" cy="1176758"/>
      </dsp:txXfrm>
    </dsp:sp>
    <dsp:sp modelId="{F05FF032-E256-402C-9E74-C23B151F8C6B}">
      <dsp:nvSpPr>
        <dsp:cNvPr id="0" name=""/>
        <dsp:cNvSpPr/>
      </dsp:nvSpPr>
      <dsp:spPr>
        <a:xfrm>
          <a:off x="916125" y="184033"/>
          <a:ext cx="956688" cy="12882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80ACCD-FF9A-4C09-82ED-071D5C9BBE3C}">
      <dsp:nvSpPr>
        <dsp:cNvPr id="0" name=""/>
        <dsp:cNvSpPr/>
      </dsp:nvSpPr>
      <dsp:spPr>
        <a:xfrm>
          <a:off x="1131855" y="1865108"/>
          <a:ext cx="3765625" cy="117675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7057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Соблюдение дистанции</a:t>
          </a:r>
          <a:endParaRPr lang="ru-RU" sz="2900" b="1" kern="1200" dirty="0"/>
        </a:p>
      </dsp:txBody>
      <dsp:txXfrm>
        <a:off x="1131855" y="1865108"/>
        <a:ext cx="3765625" cy="1176758"/>
      </dsp:txXfrm>
    </dsp:sp>
    <dsp:sp modelId="{1DE9A7C4-909F-4B32-89AA-101DBA1AF7B0}">
      <dsp:nvSpPr>
        <dsp:cNvPr id="0" name=""/>
        <dsp:cNvSpPr/>
      </dsp:nvSpPr>
      <dsp:spPr>
        <a:xfrm>
          <a:off x="923775" y="1691771"/>
          <a:ext cx="926087" cy="124231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9F56AD-9BA8-469B-A5AD-BE17A2739A96}">
      <dsp:nvSpPr>
        <dsp:cNvPr id="0" name=""/>
        <dsp:cNvSpPr/>
      </dsp:nvSpPr>
      <dsp:spPr>
        <a:xfrm>
          <a:off x="1143527" y="3359909"/>
          <a:ext cx="3765625" cy="117675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7057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Проветривание помещений</a:t>
          </a:r>
          <a:endParaRPr lang="ru-RU" sz="2900" b="1" kern="1200" dirty="0"/>
        </a:p>
      </dsp:txBody>
      <dsp:txXfrm>
        <a:off x="1143527" y="3359909"/>
        <a:ext cx="3765625" cy="1176758"/>
      </dsp:txXfrm>
    </dsp:sp>
    <dsp:sp modelId="{715F4D24-7CF3-4B31-AC56-9E92DEA20C27}">
      <dsp:nvSpPr>
        <dsp:cNvPr id="0" name=""/>
        <dsp:cNvSpPr/>
      </dsp:nvSpPr>
      <dsp:spPr>
        <a:xfrm>
          <a:off x="912103" y="3176539"/>
          <a:ext cx="972776" cy="126238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F0EEF-B090-48FE-8228-9A563075E60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275B7-F0AD-4C81-BBBF-98BCED511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275B7-F0AD-4C81-BBBF-98BCED5118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4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275B7-F0AD-4C81-BBBF-98BCED5118A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5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275B7-F0AD-4C81-BBBF-98BCED5118A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3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spect="1" noChangeArrowheads="1"/>
          </p:cNvSpPr>
          <p:nvPr>
            <p:ph type="subTitle" idx="1" hasCustomPrompt="1"/>
          </p:nvPr>
        </p:nvSpPr>
        <p:spPr>
          <a:xfrm>
            <a:off x="4572005" y="3219822"/>
            <a:ext cx="4105275" cy="338554"/>
          </a:xfrm>
        </p:spPr>
        <p:txBody>
          <a:bodyPr/>
          <a:lstStyle>
            <a:lvl1pPr marL="0" indent="0" algn="r">
              <a:buFontTx/>
              <a:buNone/>
              <a:defRPr sz="1600" b="0" i="0">
                <a:solidFill>
                  <a:srgbClr val="686663"/>
                </a:solidFill>
              </a:defRPr>
            </a:lvl1pPr>
          </a:lstStyle>
          <a:p>
            <a:r>
              <a:rPr lang="ru-RU" dirty="0" smtClean="0"/>
              <a:t>Дата/Докладчик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355983" y="1226476"/>
            <a:ext cx="4321175" cy="1862048"/>
          </a:xfrm>
        </p:spPr>
        <p:txBody>
          <a:bodyPr/>
          <a:lstStyle>
            <a:lvl1pPr marL="0" indent="0">
              <a:buNone/>
              <a:defRPr sz="2500" baseline="0"/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  <a:p>
            <a:pPr lvl="0"/>
            <a:r>
              <a:rPr lang="ru-RU" dirty="0" smtClean="0"/>
              <a:t>НАЗВАНИЕ ПРЕЗЕНТАЦИИ</a:t>
            </a:r>
          </a:p>
          <a:p>
            <a:pPr lvl="0"/>
            <a:r>
              <a:rPr lang="ru-RU" dirty="0" smtClean="0"/>
              <a:t>НАЗВАНИЕ ПРЕЗЕНТАЦИИ</a:t>
            </a:r>
          </a:p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0514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4645" y="1596868"/>
            <a:ext cx="4003340" cy="47705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107" y="4299946"/>
            <a:ext cx="3744416" cy="311621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2"/>
          <p:cNvSpPr>
            <a:spLocks noGrp="1"/>
          </p:cNvSpPr>
          <p:nvPr>
            <p:ph type="pic" idx="10"/>
          </p:nvPr>
        </p:nvSpPr>
        <p:spPr>
          <a:xfrm>
            <a:off x="4716016" y="1596868"/>
            <a:ext cx="4003340" cy="47705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11"/>
          </p:nvPr>
        </p:nvSpPr>
        <p:spPr>
          <a:xfrm>
            <a:off x="4845478" y="4299946"/>
            <a:ext cx="3744416" cy="311621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71800" y="249493"/>
            <a:ext cx="6048350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1106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1913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4860033" y="2895791"/>
            <a:ext cx="4032448" cy="584775"/>
          </a:xfrm>
        </p:spPr>
        <p:txBody>
          <a:bodyPr/>
          <a:lstStyle>
            <a:lvl1pPr marL="0" indent="0" algn="l">
              <a:buNone/>
              <a:defRPr sz="1600" i="0" baseline="0">
                <a:solidFill>
                  <a:srgbClr val="26252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dirty="0" smtClean="0"/>
              <a:t>АББРЕВИАТУРА ПОДРАЗДЕЛЕНИЯ/ПОЛНОЕ НАЗВАНИЕ 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860033" y="3519724"/>
            <a:ext cx="4032448" cy="600164"/>
          </a:xfrm>
        </p:spPr>
        <p:txBody>
          <a:bodyPr/>
          <a:lstStyle>
            <a:lvl1pPr marL="0" marR="0" indent="0" algn="l" defTabSz="9143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i="0" baseline="0">
                <a:solidFill>
                  <a:srgbClr val="26252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marL="0" marR="0" lvl="0" indent="0" algn="l" defTabSz="9143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(8182) 00 00 00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4860033" y="3831730"/>
            <a:ext cx="4032448" cy="323165"/>
          </a:xfrm>
        </p:spPr>
        <p:txBody>
          <a:bodyPr/>
          <a:lstStyle>
            <a:lvl1pPr marL="0" indent="0" algn="l">
              <a:buNone/>
              <a:defRPr sz="1500" i="0" baseline="0">
                <a:solidFill>
                  <a:srgbClr val="26252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e-mail</a:t>
            </a:r>
            <a:endParaRPr lang="ru-RU" dirty="0" smtClean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1" hasCustomPrompt="1"/>
          </p:nvPr>
        </p:nvSpPr>
        <p:spPr>
          <a:xfrm>
            <a:off x="4860032" y="4137928"/>
            <a:ext cx="4032000" cy="323165"/>
          </a:xfrm>
        </p:spPr>
        <p:txBody>
          <a:bodyPr/>
          <a:lstStyle>
            <a:lvl1pPr marL="0" marR="0" indent="0" algn="l" defTabSz="9143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i="0" baseline="0">
                <a:solidFill>
                  <a:srgbClr val="26252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marL="0" marR="0" lvl="0" indent="0" algn="l" defTabSz="9143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163069 </a:t>
            </a:r>
            <a:r>
              <a:rPr lang="ru-RU" dirty="0" smtClean="0"/>
              <a:t>г. Архангельск, пр. Новгородский, 66 </a:t>
            </a:r>
          </a:p>
        </p:txBody>
      </p:sp>
    </p:spTree>
    <p:extLst>
      <p:ext uri="{BB962C8B-B14F-4D97-AF65-F5344CB8AC3E}">
        <p14:creationId xmlns:p14="http://schemas.microsoft.com/office/powerpoint/2010/main" val="19210817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0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4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9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3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47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06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5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55882" y="249493"/>
            <a:ext cx="6264275" cy="701372"/>
          </a:xfrm>
        </p:spPr>
        <p:txBody>
          <a:bodyPr/>
          <a:lstStyle>
            <a:lvl1pPr algn="l">
              <a:defRPr sz="25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383623"/>
            <a:ext cx="6264374" cy="2640723"/>
          </a:xfrm>
        </p:spPr>
        <p:txBody>
          <a:bodyPr/>
          <a:lstStyle>
            <a:lvl1pPr marL="342884" indent="-342884">
              <a:lnSpc>
                <a:spcPct val="150000"/>
              </a:lnSpc>
              <a:defRPr sz="2200" b="1"/>
            </a:lvl1pPr>
            <a:lvl2pPr marL="742913" indent="-285736">
              <a:lnSpc>
                <a:spcPct val="150000"/>
              </a:lnSpc>
              <a:buClr>
                <a:srgbClr val="E01010"/>
              </a:buClr>
              <a:buSzPct val="95000"/>
              <a:buFont typeface="Arial" pitchFamily="34" charset="0"/>
              <a:buChar char="•"/>
              <a:defRPr sz="2000"/>
            </a:lvl2pPr>
            <a:lvl3pPr>
              <a:lnSpc>
                <a:spcPct val="150000"/>
              </a:lnSpc>
              <a:buClr>
                <a:srgbClr val="CC3300"/>
              </a:buClr>
              <a:buSzPct val="85000"/>
              <a:defRPr sz="1800"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0118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61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69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23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0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8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33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63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7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55882" y="249493"/>
            <a:ext cx="6264275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53653"/>
            <a:ext cx="7488510" cy="2640723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200" b="1"/>
            </a:lvl1pPr>
            <a:lvl2pPr marL="457178" indent="0">
              <a:lnSpc>
                <a:spcPct val="150000"/>
              </a:lnSpc>
              <a:buClr>
                <a:srgbClr val="DD4F05"/>
              </a:buClr>
              <a:buSzPct val="90000"/>
              <a:buFontTx/>
              <a:buNone/>
              <a:defRPr sz="2000"/>
            </a:lvl2pPr>
            <a:lvl3pPr marL="914355" indent="0">
              <a:lnSpc>
                <a:spcPct val="150000"/>
              </a:lnSpc>
              <a:buClr>
                <a:srgbClr val="CC3300"/>
              </a:buClr>
              <a:buSzPct val="85000"/>
              <a:buFontTx/>
              <a:buNone/>
              <a:defRPr sz="1800"/>
            </a:lvl3pPr>
            <a:lvl4pPr marL="1371532" indent="0">
              <a:lnSpc>
                <a:spcPct val="150000"/>
              </a:lnSpc>
              <a:buFontTx/>
              <a:buNone/>
              <a:defRPr/>
            </a:lvl4pPr>
            <a:lvl5pPr marL="1828709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07233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5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01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1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43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1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15621" y="3322930"/>
            <a:ext cx="7379097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lang="ru-RU" sz="3000" baseline="0" dirty="0">
                <a:solidFill>
                  <a:srgbClr val="0070C0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15621" y="2972745"/>
            <a:ext cx="7379097" cy="400110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ru-RU" dirty="0" smtClean="0"/>
              <a:t>Дополнительный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018075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55882" y="249493"/>
            <a:ext cx="6264275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53653"/>
            <a:ext cx="7488510" cy="2640723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200" b="1"/>
            </a:lvl1pPr>
            <a:lvl2pPr marL="457178" indent="0">
              <a:lnSpc>
                <a:spcPct val="150000"/>
              </a:lnSpc>
              <a:buClr>
                <a:srgbClr val="DD4F05"/>
              </a:buClr>
              <a:buSzPct val="90000"/>
              <a:buFontTx/>
              <a:buNone/>
              <a:defRPr sz="2000"/>
            </a:lvl2pPr>
            <a:lvl3pPr marL="914355" indent="0">
              <a:lnSpc>
                <a:spcPct val="150000"/>
              </a:lnSpc>
              <a:buClr>
                <a:srgbClr val="CC3300"/>
              </a:buClr>
              <a:buSzPct val="85000"/>
              <a:buFontTx/>
              <a:buNone/>
              <a:defRPr sz="1800"/>
            </a:lvl3pPr>
            <a:lvl4pPr marL="1371532" indent="0">
              <a:lnSpc>
                <a:spcPct val="150000"/>
              </a:lnSpc>
              <a:buFontTx/>
              <a:buNone/>
              <a:defRPr/>
            </a:lvl4pPr>
            <a:lvl5pPr marL="1828709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2636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15616" y="3381840"/>
            <a:ext cx="5904334" cy="918102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br>
              <a:rPr lang="ru-RU" dirty="0" smtClean="0"/>
            </a:br>
            <a:r>
              <a:rPr lang="ru-RU" dirty="0" smtClean="0"/>
              <a:t>НАЗВАНИЕ РАЗДЕЛА ПРЕЗЕНТАЦИИ</a:t>
            </a:r>
            <a:br>
              <a:rPr lang="ru-RU" dirty="0" smtClean="0"/>
            </a:br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15621" y="2851893"/>
            <a:ext cx="7379097" cy="400110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ru-RU" dirty="0" smtClean="0"/>
              <a:t>Дополнительный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675326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55578" y="1200272"/>
            <a:ext cx="3741812" cy="43088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0070C0"/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8" y="1761660"/>
            <a:ext cx="3741812" cy="230832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600"/>
            </a:lvl4pPr>
            <a:lvl5pPr>
              <a:lnSpc>
                <a:spcPct val="100000"/>
              </a:lnSpc>
              <a:spcAft>
                <a:spcPts val="12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932040" y="1200272"/>
            <a:ext cx="3754760" cy="43088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0070C0"/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2040" y="1761660"/>
            <a:ext cx="3754760" cy="230832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600"/>
            </a:lvl4pPr>
            <a:lvl5pPr>
              <a:lnSpc>
                <a:spcPct val="100000"/>
              </a:lnSpc>
              <a:spcAft>
                <a:spcPts val="12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71800" y="249493"/>
            <a:ext cx="6048350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2077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83569" y="1437625"/>
            <a:ext cx="2951162" cy="31239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2000" b="0" dirty="0" smtClean="0">
                <a:solidFill>
                  <a:srgbClr val="3F3535"/>
                </a:solidFill>
              </a:defRPr>
            </a:lvl1pPr>
            <a:lvl2pPr>
              <a:defRPr lang="ru-RU" sz="2000" b="0" dirty="0" smtClean="0">
                <a:solidFill>
                  <a:srgbClr val="3F3535"/>
                </a:solidFill>
              </a:defRPr>
            </a:lvl2pPr>
            <a:lvl3pPr>
              <a:defRPr lang="ru-RU" sz="1800" b="0" dirty="0" smtClean="0">
                <a:solidFill>
                  <a:srgbClr val="3F3535"/>
                </a:solidFill>
              </a:defRPr>
            </a:lvl3pPr>
            <a:lvl4pPr>
              <a:defRPr lang="ru-RU" sz="1600" b="0" dirty="0" smtClean="0">
                <a:solidFill>
                  <a:srgbClr val="3F3535"/>
                </a:solidFill>
              </a:defRPr>
            </a:lvl4pPr>
            <a:lvl5pPr>
              <a:defRPr lang="ru-RU" sz="1600" b="0" dirty="0">
                <a:solidFill>
                  <a:srgbClr val="3F3535"/>
                </a:solidFill>
              </a:defRPr>
            </a:lvl5pPr>
          </a:lstStyle>
          <a:p>
            <a:pPr lvl="0">
              <a:lnSpc>
                <a:spcPct val="150000"/>
              </a:lnSpc>
            </a:pPr>
            <a:r>
              <a:rPr lang="ru-RU" smtClean="0"/>
              <a:t>Образец текста</a:t>
            </a:r>
          </a:p>
          <a:p>
            <a:pPr lvl="1">
              <a:lnSpc>
                <a:spcPct val="150000"/>
              </a:lnSpc>
            </a:pPr>
            <a:r>
              <a:rPr lang="ru-RU" smtClean="0"/>
              <a:t>Второй уровень</a:t>
            </a:r>
          </a:p>
          <a:p>
            <a:pPr lvl="2">
              <a:lnSpc>
                <a:spcPct val="150000"/>
              </a:lnSpc>
            </a:pPr>
            <a:r>
              <a:rPr lang="ru-RU" smtClean="0"/>
              <a:t>Третий уровень</a:t>
            </a:r>
          </a:p>
          <a:p>
            <a:pPr lvl="3">
              <a:lnSpc>
                <a:spcPct val="150000"/>
              </a:lnSpc>
            </a:pPr>
            <a:r>
              <a:rPr lang="ru-RU" smtClean="0"/>
              <a:t>Четвертый уровень</a:t>
            </a:r>
          </a:p>
          <a:p>
            <a:pPr lvl="4">
              <a:lnSpc>
                <a:spcPct val="150000"/>
              </a:lnSpc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71800" y="249493"/>
            <a:ext cx="6048350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4860034" y="1437085"/>
            <a:ext cx="2951162" cy="31239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2000" b="0" smtClean="0">
                <a:solidFill>
                  <a:srgbClr val="3F3535"/>
                </a:solidFill>
              </a:defRPr>
            </a:lvl1pPr>
            <a:lvl2pPr>
              <a:defRPr lang="ru-RU" sz="2000" b="0" smtClean="0">
                <a:solidFill>
                  <a:srgbClr val="3F3535"/>
                </a:solidFill>
              </a:defRPr>
            </a:lvl2pPr>
            <a:lvl3pPr>
              <a:defRPr lang="ru-RU" sz="1800" b="0" smtClean="0">
                <a:solidFill>
                  <a:srgbClr val="3F3535"/>
                </a:solidFill>
              </a:defRPr>
            </a:lvl3pPr>
            <a:lvl4pPr>
              <a:defRPr lang="ru-RU" sz="1600" b="0" smtClean="0">
                <a:solidFill>
                  <a:srgbClr val="3F3535"/>
                </a:solidFill>
              </a:defRPr>
            </a:lvl4pPr>
            <a:lvl5pPr>
              <a:defRPr lang="ru-RU" sz="1600" b="0">
                <a:solidFill>
                  <a:srgbClr val="3F3535"/>
                </a:solidFill>
              </a:defRPr>
            </a:lvl5pPr>
          </a:lstStyle>
          <a:p>
            <a:pPr lvl="0">
              <a:lnSpc>
                <a:spcPct val="150000"/>
              </a:lnSpc>
            </a:pPr>
            <a:r>
              <a:rPr lang="ru-RU" smtClean="0"/>
              <a:t>Образец текста</a:t>
            </a:r>
          </a:p>
          <a:p>
            <a:pPr lvl="1">
              <a:lnSpc>
                <a:spcPct val="150000"/>
              </a:lnSpc>
            </a:pPr>
            <a:r>
              <a:rPr lang="ru-RU" smtClean="0"/>
              <a:t>Второй уровень</a:t>
            </a:r>
          </a:p>
          <a:p>
            <a:pPr lvl="2">
              <a:lnSpc>
                <a:spcPct val="150000"/>
              </a:lnSpc>
            </a:pPr>
            <a:r>
              <a:rPr lang="ru-RU" smtClean="0"/>
              <a:t>Третий уровень</a:t>
            </a:r>
          </a:p>
          <a:p>
            <a:pPr lvl="3">
              <a:lnSpc>
                <a:spcPct val="150000"/>
              </a:lnSpc>
            </a:pPr>
            <a:r>
              <a:rPr lang="ru-RU" smtClean="0"/>
              <a:t>Четвертый уровень</a:t>
            </a:r>
          </a:p>
          <a:p>
            <a:pPr lvl="4">
              <a:lnSpc>
                <a:spcPct val="150000"/>
              </a:lnSpc>
            </a:pPr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85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96" y="1329612"/>
            <a:ext cx="5486400" cy="47705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569976"/>
            <a:ext cx="7704856" cy="311621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71800" y="249493"/>
            <a:ext cx="6048350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5186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15817" y="250033"/>
            <a:ext cx="5904334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20" y="1384699"/>
            <a:ext cx="72723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  Текст слайда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  <p:sldLayoutId id="2147483690" r:id="rId3"/>
    <p:sldLayoutId id="2147483697" r:id="rId4"/>
    <p:sldLayoutId id="2147483701" r:id="rId5"/>
    <p:sldLayoutId id="2147483699" r:id="rId6"/>
    <p:sldLayoutId id="2147483692" r:id="rId7"/>
    <p:sldLayoutId id="2147483693" r:id="rId8"/>
    <p:sldLayoutId id="2147483694" r:id="rId9"/>
    <p:sldLayoutId id="2147483695" r:id="rId10"/>
    <p:sldLayoutId id="2147483698" r:id="rId11"/>
    <p:sldLayoutId id="214748370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3C3C3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CE112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CE112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CE112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CE1126"/>
          </a:solidFill>
          <a:latin typeface="Arial" pitchFamily="34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E1126"/>
          </a:solidFill>
          <a:latin typeface="Arial" pitchFamily="34" charset="0"/>
        </a:defRPr>
      </a:lvl6pPr>
      <a:lvl7pPr marL="914355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E1126"/>
          </a:solidFill>
          <a:latin typeface="Arial" pitchFamily="34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E1126"/>
          </a:solidFill>
          <a:latin typeface="Arial" pitchFamily="34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E1126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200" b="1" baseline="0">
          <a:solidFill>
            <a:srgbClr val="2B2B28"/>
          </a:solidFill>
          <a:latin typeface="+mn-lt"/>
          <a:ea typeface="+mn-ea"/>
          <a:cs typeface="+mn-cs"/>
        </a:defRPr>
      </a:lvl1pPr>
      <a:lvl2pPr marL="742913" indent="-285736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4" indent="-2285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7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4E57339-B41F-4110-B8E9-53C3C1AB0E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17.09.2021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147CF62-4F52-4A2D-BD64-37014282EBB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37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www.arkh-edu.ru/olympics/vo/" TargetMode="Externa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03849" y="915568"/>
            <a:ext cx="5760639" cy="346863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Организация и проведение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школьного и муниципального этапов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всероссийской олимпиады школьников </a:t>
            </a:r>
          </a:p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Архангельской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области</a:t>
            </a: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2021/2022 уч. г.</a:t>
            </a:r>
          </a:p>
          <a:p>
            <a:pPr algn="ctr">
              <a:spcBef>
                <a:spcPts val="0"/>
              </a:spcBef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r"/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Растатурова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Ольга Николаевна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endParaRPr lang="ru-RU" sz="1600" b="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r">
              <a:spcBef>
                <a:spcPts val="0"/>
              </a:spcBef>
            </a:pPr>
            <a:r>
              <a:rPr lang="ru-RU" sz="12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начальник </a:t>
            </a:r>
            <a:r>
              <a:rPr lang="ru-RU" sz="1200" b="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отдела педагогического сопровождения </a:t>
            </a:r>
            <a:r>
              <a:rPr lang="ru-RU" sz="12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одаренности</a:t>
            </a:r>
          </a:p>
          <a:p>
            <a:pPr lvl="0" algn="r">
              <a:spcBef>
                <a:spcPts val="0"/>
              </a:spcBef>
            </a:pPr>
            <a:r>
              <a:rPr lang="ru-RU" sz="12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Регионального центра содействия профессиональному самоопределению обучающихся Архангельской области</a:t>
            </a:r>
            <a:endParaRPr lang="ru-RU" sz="1200" b="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r"/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17.09.2021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" y="4371950"/>
            <a:ext cx="3188770" cy="7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67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1" y="411512"/>
            <a:ext cx="5688632" cy="461665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Нормативные документы </a:t>
            </a:r>
            <a:r>
              <a:rPr lang="ru-RU" altLang="ru-RU" sz="2400" dirty="0" err="1">
                <a:solidFill>
                  <a:srgbClr val="002060"/>
                </a:solidFill>
              </a:rPr>
              <a:t>ВсОШ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4" y="1203603"/>
            <a:ext cx="8747249" cy="286231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altLang="ru-RU" sz="2600" kern="1200" dirty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Федеральные документы</a:t>
            </a:r>
          </a:p>
          <a:p>
            <a:pPr marL="342884" indent="-342884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altLang="ru-RU" sz="2200" kern="1200" dirty="0">
                <a:solidFill>
                  <a:srgbClr val="17375E"/>
                </a:solidFill>
                <a:latin typeface="Garamond" pitchFamily="18" charset="0"/>
              </a:rPr>
              <a:t>Порядок проведения </a:t>
            </a:r>
            <a:r>
              <a:rPr lang="ru-RU" altLang="ru-RU" sz="2200" b="0" kern="1200" dirty="0">
                <a:solidFill>
                  <a:srgbClr val="17375E"/>
                </a:solidFill>
                <a:latin typeface="Garamond" pitchFamily="18" charset="0"/>
              </a:rPr>
              <a:t>всероссийской олимпиады школьников, утвержденный приказом Министерства просвещения РФ от 27.11.2020 </a:t>
            </a:r>
          </a:p>
          <a:p>
            <a:pPr marL="353996" eaLnBrk="0" hangingPunct="0">
              <a:spcBef>
                <a:spcPts val="0"/>
              </a:spcBef>
              <a:defRPr/>
            </a:pPr>
            <a:r>
              <a:rPr lang="ru-RU" altLang="ru-RU" sz="2200" b="0" kern="1200" dirty="0">
                <a:solidFill>
                  <a:srgbClr val="17375E"/>
                </a:solidFill>
                <a:latin typeface="Garamond" pitchFamily="18" charset="0"/>
              </a:rPr>
              <a:t>№ 678  </a:t>
            </a:r>
          </a:p>
          <a:p>
            <a:pPr marL="355582" indent="-355582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200" kern="1200" dirty="0">
                <a:solidFill>
                  <a:srgbClr val="17375E"/>
                </a:solidFill>
                <a:latin typeface="Garamond" pitchFamily="18" charset="0"/>
              </a:rPr>
              <a:t>Методические рекомендации </a:t>
            </a:r>
            <a:r>
              <a:rPr lang="ru-RU" altLang="ru-RU" sz="2200" b="0" kern="1200" dirty="0">
                <a:solidFill>
                  <a:srgbClr val="17375E"/>
                </a:solidFill>
                <a:latin typeface="Garamond" pitchFamily="18" charset="0"/>
              </a:rPr>
              <a:t>центральных предметно-методических комиссий по проведению школьного и муниципального этапов </a:t>
            </a:r>
            <a:r>
              <a:rPr lang="ru-RU" altLang="ru-RU" sz="2200" b="0" kern="1200" dirty="0" err="1">
                <a:solidFill>
                  <a:srgbClr val="17375E"/>
                </a:solidFill>
                <a:latin typeface="Garamond" pitchFamily="18" charset="0"/>
              </a:rPr>
              <a:t>ВсОШ</a:t>
            </a: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42884" indent="-342884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kern="1200" dirty="0">
                <a:solidFill>
                  <a:srgbClr val="17375E"/>
                </a:solidFill>
                <a:latin typeface="Garamond" pitchFamily="18" charset="0"/>
              </a:rPr>
              <a:t>Санитарные правила </a:t>
            </a:r>
            <a:r>
              <a:rPr lang="ru-RU" sz="2200" b="0" kern="1200" dirty="0">
                <a:solidFill>
                  <a:srgbClr val="17375E"/>
                </a:solidFill>
                <a:latin typeface="Garamond" pitchFamily="18" charset="0"/>
              </a:rPr>
              <a:t>СП 2.4.3648-20 от 28 сентября 2020 г. №28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4788333"/>
            <a:ext cx="14144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714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2" y="267496"/>
            <a:ext cx="5796136" cy="461665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Нормативные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94" y="843558"/>
            <a:ext cx="8747249" cy="301621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altLang="ru-RU" sz="1800" kern="1200" dirty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Основные изменения в Порядке,</a:t>
            </a:r>
          </a:p>
          <a:p>
            <a:pPr algn="ctr">
              <a:spcBef>
                <a:spcPts val="0"/>
              </a:spcBef>
            </a:pPr>
            <a:r>
              <a:rPr lang="ru-RU" altLang="ru-RU" sz="1800" kern="1200" dirty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 касающиеся организации и проведения ШЭ и МЭ </a:t>
            </a:r>
            <a:r>
              <a:rPr lang="ru-RU" altLang="ru-RU" sz="1800" kern="1200" dirty="0" err="1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ВсОШ</a:t>
            </a:r>
            <a:endParaRPr lang="ru-RU" altLang="ru-RU" sz="1800" kern="1200" dirty="0">
              <a:solidFill>
                <a:srgbClr val="C00000"/>
              </a:solidFill>
              <a:latin typeface="Garamond" pitchFamily="18" charset="0"/>
              <a:ea typeface="+mj-ea"/>
              <a:cs typeface="+mj-cs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r>
              <a:rPr lang="ru-RU" altLang="ru-RU" sz="2200" b="0" kern="1200" dirty="0">
                <a:solidFill>
                  <a:srgbClr val="17375E"/>
                </a:solidFill>
                <a:latin typeface="Garamond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28466"/>
              </p:ext>
            </p:extLst>
          </p:nvPr>
        </p:nvGraphicFramePr>
        <p:xfrm>
          <a:off x="467544" y="1635646"/>
          <a:ext cx="7992888" cy="284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1716765226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xmlns="" val="533896515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Пункты порядка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(кратко)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8472724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…допускается использование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информационно-коммуникационных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технологий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выполнения олимпиадных заданий, проверки и анализа олимпиадных заданий, показа выполненных работ, апелляции…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491671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…принимают участие обучающиеся, …осваивающие указанные образовательные программы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форме самообразования или семейного образования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9314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участники принимают участие в ШЭ по их выбору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образовательной организации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которую они зачислены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промежуточной аттестации, ГИА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920709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с ОВЗ и дети-инвалиды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принимают участие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олимпиаде на общих основаниях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2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402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2" y="267496"/>
            <a:ext cx="5580112" cy="461665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Нормативные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30" y="1848770"/>
            <a:ext cx="8747249" cy="2462213"/>
          </a:xfrm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r>
              <a:rPr lang="ru-RU" altLang="ru-RU" sz="2200" b="0" kern="1200" dirty="0">
                <a:solidFill>
                  <a:srgbClr val="17375E"/>
                </a:solidFill>
                <a:latin typeface="Garamond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98391"/>
              </p:ext>
            </p:extLst>
          </p:nvPr>
        </p:nvGraphicFramePr>
        <p:xfrm>
          <a:off x="467544" y="699542"/>
          <a:ext cx="8352928" cy="4053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1716765226"/>
                    </a:ext>
                  </a:extLst>
                </a:gridCol>
                <a:gridCol w="7560840">
                  <a:extLst>
                    <a:ext uri="{9D8B030D-6E8A-4147-A177-3AD203B41FA5}">
                      <a16:colId xmlns:a16="http://schemas.microsoft.com/office/drawing/2014/main" xmlns="" val="533896515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Пункты</a:t>
                      </a:r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(кратко)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8472724"/>
                  </a:ext>
                </a:extLst>
              </a:tr>
              <a:tr h="33876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ежегодно с 1 сентября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30 июня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4916712"/>
                  </a:ext>
                </a:extLst>
              </a:tr>
              <a:tr h="11772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РПМК осуществляет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выборочную перепроверку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выполненных олимпиадных работ МЭ.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решению органа исполнительной власти субъекта РФ, осуществляющего управление в сфере образования,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МПМК по каждому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общеобразовательному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предмету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 которому проводится олимпиада,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 не создаваться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функции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выполняют соответствующие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РПМК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9314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П.18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членов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оргкомитета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ШЭ и МЭ составляет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 человек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РЭ – не менее 10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920709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19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Жюри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олимпиады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каждому общеобразовательному предмету на ШЭ и МЭ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 человек.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20514"/>
                  </a:ext>
                </a:extLst>
              </a:tr>
              <a:tr h="11772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месте проведения олимпиады могут присутствовать …..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средств массовой информации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момента выдачи участникам олимпиадных заданий</a:t>
                      </a:r>
                    </a:p>
                    <a:p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наблюдатели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 присутствовать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всех мероприятиях этапа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олимпиады (в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проверке, показе, рассмотрения апелляции)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447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9504"/>
            <a:ext cx="5580112" cy="461665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Нормативные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30" y="1848770"/>
            <a:ext cx="8747249" cy="2462213"/>
          </a:xfrm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r>
              <a:rPr lang="ru-RU" altLang="ru-RU" sz="2200" b="0" kern="1200" dirty="0">
                <a:solidFill>
                  <a:srgbClr val="17375E"/>
                </a:solidFill>
                <a:latin typeface="Garamond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7196"/>
              </p:ext>
            </p:extLst>
          </p:nvPr>
        </p:nvGraphicFramePr>
        <p:xfrm>
          <a:off x="467544" y="915566"/>
          <a:ext cx="8208912" cy="3714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1716765226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xmlns="" val="533896515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Пункты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(кратко)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847272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23, 24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Прописаны условия участия детей-инвалидов и с ОВЗ,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сопровождающих, ассистентов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491671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28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выявлен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нарушения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участником олимпиады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окончания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этапа олимпиады, но до утверждения итоговых результатов, участник может быть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дисквалифицирован, а его результат аннулирован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93143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31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Прописаны действия организатора при организации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проведении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ШЭ: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чем за 15 календ. дней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начала олимпиады утверждает составы оргкомитета, жюри; определяет сроки, расписание и продолжительность туров олимпиады и т.д.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чем за 10 календарных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 письменно информирует руководителей ОО, участников ШЭ и их родителей о сроках и местах проведения олимпиады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в срок до 21 кален. дня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утверждает итоговые результаты ШЭ и публикует их на официальном сайте в сети Интернет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920709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Жюри ШЭ в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3-х </a:t>
                      </a:r>
                      <a:r>
                        <a:rPr lang="ru-RU" sz="1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дневный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апелляции предоставляет организатору протоколы и аналитические отчеты по предмету олимпиады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2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081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7496"/>
            <a:ext cx="5652120" cy="461665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Нормативные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30" y="1848770"/>
            <a:ext cx="8747249" cy="2462213"/>
          </a:xfrm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r>
              <a:rPr lang="ru-RU" altLang="ru-RU" sz="2200" b="0" kern="1200" dirty="0">
                <a:solidFill>
                  <a:srgbClr val="17375E"/>
                </a:solidFill>
                <a:latin typeface="Garamond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85527"/>
              </p:ext>
            </p:extLst>
          </p:nvPr>
        </p:nvGraphicFramePr>
        <p:xfrm>
          <a:off x="323528" y="843558"/>
          <a:ext cx="8424936" cy="3714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1716765226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533896515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Пункты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(кратко)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8472724"/>
                  </a:ext>
                </a:extLst>
              </a:tr>
              <a:tr h="1611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34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Прописаны действия организатора при организации и проведении МЭ: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чем за 15 календ. дней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начала олимпиады утверждает составы оргкомитета, жюри; определяет сроки, расписание и продолжительность туров олимпиады и т.д.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чем за 10 календарных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 письменно информирует руководителей ОО, участников МЭ и их родителей о сроках и местах проведения олимпиады, нормативных актах…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срок до 21 кален. дня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утверждает итоговые результаты ШЭ и публикует их на официальном сайте в сети Интернет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491671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35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Жюри МЭ в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3-х </a:t>
                      </a:r>
                      <a:r>
                        <a:rPr lang="ru-RU" sz="1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дневный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апелляции предоставляет организатору протоколы и аналитические отчеты по предмету олимпиады.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920709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Перепроверка работ участников МЭ членами РПМК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Порядок перепроверки определяет организатор РЭ.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 54-60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доставке комплектов олимпиадных заданий разработчиками организатору в определенном порядке и в зашифрованном виде с соблюдением мер по обеспечению конфиденциальности информации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762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6" y="339504"/>
            <a:ext cx="4824536" cy="461665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Нормативные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30" y="1848770"/>
            <a:ext cx="8747249" cy="2462213"/>
          </a:xfrm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endParaRPr lang="ru-RU" altLang="ru-RU" sz="2200" b="0" kern="1200" dirty="0">
              <a:solidFill>
                <a:srgbClr val="17375E"/>
              </a:solidFill>
              <a:latin typeface="Garamond" pitchFamily="18" charset="0"/>
            </a:endParaRPr>
          </a:p>
          <a:p>
            <a:pPr marL="353996" eaLnBrk="0" hangingPunct="0">
              <a:spcBef>
                <a:spcPts val="0"/>
              </a:spcBef>
              <a:defRPr/>
            </a:pPr>
            <a:r>
              <a:rPr lang="ru-RU" altLang="ru-RU" sz="2200" b="0" kern="1200" dirty="0">
                <a:solidFill>
                  <a:srgbClr val="17375E"/>
                </a:solidFill>
                <a:latin typeface="Garamond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746008"/>
              </p:ext>
            </p:extLst>
          </p:nvPr>
        </p:nvGraphicFramePr>
        <p:xfrm>
          <a:off x="395538" y="843558"/>
          <a:ext cx="8352928" cy="3589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1716765226"/>
                    </a:ext>
                  </a:extLst>
                </a:gridCol>
                <a:gridCol w="7632848">
                  <a:extLst>
                    <a:ext uri="{9D8B030D-6E8A-4147-A177-3AD203B41FA5}">
                      <a16:colId xmlns:a16="http://schemas.microsoft.com/office/drawing/2014/main" xmlns="" val="533896515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l"/>
                      <a:r>
                        <a:rPr lang="ru-RU" sz="11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Пункты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(кратко)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847272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П.71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показа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выполненных олимпиадных работ жюри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вправе изменить баллы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9207097"/>
                  </a:ext>
                </a:extLst>
              </a:tr>
              <a:tr h="117729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73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Апелляционная комиссия рассматривает апелляции участников;</a:t>
                      </a:r>
                    </a:p>
                    <a:p>
                      <a:pPr algn="l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Принимает решение:</a:t>
                      </a:r>
                    </a:p>
                    <a:p>
                      <a:pPr marL="1611313" indent="0" algn="l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«отклонить апелляцию, сохранив количество баллов»</a:t>
                      </a:r>
                    </a:p>
                    <a:p>
                      <a:pPr marL="1611313" indent="0" algn="l"/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«удовлетворить апелляцию с понижением количества баллов»</a:t>
                      </a:r>
                    </a:p>
                    <a:p>
                      <a:pPr marL="1611313" indent="0" algn="l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«удовлетворить апелляцию с повышением количества баллов»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96441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 76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Черновики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 проведении апелляции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рассматриваются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Рассматриваются только те задания, которые указаны в апелляции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13017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 80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 вправе письменно (в заявлении) просить о рассмотрении апелляции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 его участия.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случае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неявки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участника на апелляцию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 уважительной причины апелляция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существу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проводится и заявление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считается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недействительным.</a:t>
                      </a: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82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рассмотрении апелляции могут присутствовать общественные наблюдатели,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сопровождающие лица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…, но не вправе принимать участие в рассмотрении апелляции.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796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203598"/>
            <a:ext cx="7379097" cy="1938992"/>
          </a:xfrm>
        </p:spPr>
        <p:txBody>
          <a:bodyPr/>
          <a:lstStyle/>
          <a:p>
            <a:pPr algn="ctr"/>
            <a:r>
              <a:rPr lang="ru-RU" dirty="0" smtClean="0"/>
              <a:t>Школьный </a:t>
            </a:r>
            <a:r>
              <a:rPr lang="ru-RU" dirty="0"/>
              <a:t>этап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всероссийской </a:t>
            </a:r>
            <a:r>
              <a:rPr lang="ru-RU" dirty="0"/>
              <a:t>олимпиады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Архангельской области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2021-2022 уч. </a:t>
            </a:r>
            <a:r>
              <a:rPr lang="ru-RU" dirty="0" smtClean="0"/>
              <a:t>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119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9" y="1222934"/>
            <a:ext cx="5933263" cy="3657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08" y="267496"/>
            <a:ext cx="6425316" cy="77713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АО от 30.08.2021 № 209/02-09/7752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026244">
            <a:off x="1914638" y="2479077"/>
            <a:ext cx="2429805" cy="93102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28.09.2021 –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26.10.2021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9212"/>
              </p:ext>
            </p:extLst>
          </p:nvPr>
        </p:nvGraphicFramePr>
        <p:xfrm>
          <a:off x="5956665" y="0"/>
          <a:ext cx="3095897" cy="50452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87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8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4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Дата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pPr algn="ctr"/>
                      <a:r>
                        <a:rPr lang="ru-RU" sz="1100" b="1" cap="all" baseline="0" dirty="0" smtClean="0">
                          <a:solidFill>
                            <a:srgbClr val="002060"/>
                          </a:solidFill>
                        </a:rPr>
                        <a:t>Физика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28.09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23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Русский язык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29.09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Технология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30.09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Физическая культура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01.10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29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Немецкий,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французский яз.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04.10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all" baseline="0" dirty="0" smtClean="0">
                          <a:solidFill>
                            <a:srgbClr val="002060"/>
                          </a:solidFill>
                        </a:rPr>
                        <a:t>Биология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05.10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7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Английский язык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06.10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ОБЖ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07.10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Право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08.10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География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11.10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all" baseline="0" dirty="0" smtClean="0">
                          <a:solidFill>
                            <a:srgbClr val="002060"/>
                          </a:solidFill>
                        </a:rPr>
                        <a:t>Химия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12.10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История, экология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13.10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all" baseline="0" dirty="0" smtClean="0">
                          <a:solidFill>
                            <a:srgbClr val="002060"/>
                          </a:solidFill>
                        </a:rPr>
                        <a:t>Астрономия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14.10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Обществознание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15.10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Искусство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18.10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45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all" baseline="0" dirty="0" smtClean="0">
                          <a:solidFill>
                            <a:srgbClr val="002060"/>
                          </a:solidFill>
                        </a:rPr>
                        <a:t>Математика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19.10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Литература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20.10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Экономика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21.10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all" baseline="0" dirty="0" smtClean="0">
                          <a:solidFill>
                            <a:srgbClr val="002060"/>
                          </a:solidFill>
                        </a:rPr>
                        <a:t>Информатика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26.10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153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203598"/>
            <a:ext cx="7379097" cy="1938992"/>
          </a:xfrm>
        </p:spPr>
        <p:txBody>
          <a:bodyPr/>
          <a:lstStyle/>
          <a:p>
            <a:pPr algn="ctr"/>
            <a:r>
              <a:rPr lang="ru-RU" dirty="0"/>
              <a:t>Муниципальный этап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всероссийской </a:t>
            </a:r>
            <a:r>
              <a:rPr lang="ru-RU" dirty="0"/>
              <a:t>олимпиады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Архангельской области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2021-2022 уч. </a:t>
            </a:r>
            <a:r>
              <a:rPr lang="ru-RU" dirty="0" smtClean="0"/>
              <a:t>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932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9" y="1242875"/>
            <a:ext cx="5933263" cy="3657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08" y="267496"/>
            <a:ext cx="5793756" cy="111568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муниципального этапа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образования АО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03.09.2021 № 1644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026244">
            <a:off x="1914638" y="2479077"/>
            <a:ext cx="2429805" cy="93102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09.11.2021 – 27.11.2021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11197"/>
              </p:ext>
            </p:extLst>
          </p:nvPr>
        </p:nvGraphicFramePr>
        <p:xfrm>
          <a:off x="5956665" y="0"/>
          <a:ext cx="3095897" cy="50063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87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8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Дата проведения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Биология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9.11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Русский язык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10.11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Технология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11.11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Обществознание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12.11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Немецкий язык,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французский язык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13.11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География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15.11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Физкультура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16.11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Английский язык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17.11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Математика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18.11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Физика, право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19.11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Экономика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20.11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Литература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22.11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Химия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23.11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ОБЖ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24.11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История, экология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25.11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Информатика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искусство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26.11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Астрономия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27.11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948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03598"/>
            <a:ext cx="8640960" cy="35283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Итоги </a:t>
            </a:r>
            <a:r>
              <a:rPr lang="ru-RU" sz="20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Архангельской области </a:t>
            </a:r>
            <a: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b="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2020/21 </a:t>
            </a:r>
            <a: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 г. </a:t>
            </a:r>
            <a:b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Изменения в нормативно-правовой базе проведения </a:t>
            </a:r>
            <a:r>
              <a:rPr lang="ru-RU" sz="2000" b="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Особенности организации и проведения ШЭ </a:t>
            </a:r>
            <a:r>
              <a:rPr lang="ru-RU" sz="2000" b="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Архангельской области в 2021/22 уч. г.</a:t>
            </a:r>
            <a:r>
              <a:rPr lang="ru-RU" sz="20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b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МЭ </a:t>
            </a:r>
            <a:r>
              <a:rPr lang="ru-RU" sz="2000" b="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Архангельской области в 2021/22 уч. г.</a:t>
            </a:r>
            <a:r>
              <a:rPr lang="ru-RU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2" y="411512"/>
            <a:ext cx="7379097" cy="646331"/>
          </a:xfrm>
        </p:spPr>
        <p:txBody>
          <a:bodyPr/>
          <a:lstStyle/>
          <a:p>
            <a:r>
              <a:rPr lang="ru-RU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мероприятия:</a:t>
            </a:r>
          </a:p>
        </p:txBody>
      </p:sp>
    </p:spTree>
    <p:extLst>
      <p:ext uri="{BB962C8B-B14F-4D97-AF65-F5344CB8AC3E}">
        <p14:creationId xmlns:p14="http://schemas.microsoft.com/office/powerpoint/2010/main" val="1142819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49" y="1844065"/>
            <a:ext cx="3252652" cy="3130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7641" y="209006"/>
            <a:ext cx="5009606" cy="173124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ru-RU" sz="27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Особенности проведения </a:t>
            </a:r>
            <a:br>
              <a:rPr lang="ru-RU" sz="2700" b="1" dirty="0">
                <a:solidFill>
                  <a:srgbClr val="0070C0"/>
                </a:solidFill>
                <a:latin typeface="Calibri" panose="020F0502020204030204"/>
                <a:cs typeface="+mn-cs"/>
              </a:rPr>
            </a:br>
            <a:r>
              <a:rPr lang="ru-RU" sz="27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в условиях соблюдения мер </a:t>
            </a:r>
            <a:br>
              <a:rPr lang="ru-RU" sz="2700" b="1" dirty="0">
                <a:solidFill>
                  <a:srgbClr val="0070C0"/>
                </a:solidFill>
                <a:latin typeface="Calibri" panose="020F0502020204030204"/>
                <a:cs typeface="+mn-cs"/>
              </a:rPr>
            </a:br>
            <a:r>
              <a:rPr lang="ru-RU" sz="27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по предупреждению распространения </a:t>
            </a:r>
            <a:r>
              <a:rPr lang="en-US" sz="27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COVID-19</a:t>
            </a:r>
            <a:endParaRPr lang="ru-RU" sz="2700" b="1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02195855"/>
              </p:ext>
            </p:extLst>
          </p:nvPr>
        </p:nvGraphicFramePr>
        <p:xfrm>
          <a:off x="139339" y="526687"/>
          <a:ext cx="6359435" cy="4130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08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7806370"/>
              </p:ext>
            </p:extLst>
          </p:nvPr>
        </p:nvGraphicFramePr>
        <p:xfrm>
          <a:off x="-814250" y="332912"/>
          <a:ext cx="5821257" cy="472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86" y="230234"/>
            <a:ext cx="2476229" cy="330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право 8"/>
          <p:cNvSpPr/>
          <p:nvPr/>
        </p:nvSpPr>
        <p:spPr>
          <a:xfrm>
            <a:off x="5447212" y="1620049"/>
            <a:ext cx="1018903" cy="757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3843" y="59880"/>
            <a:ext cx="3010989" cy="196207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ru-RU" sz="41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Не допускается к участию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128" y="2859782"/>
            <a:ext cx="3115967" cy="1731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428615" indent="-428615" defTabSz="68578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700" b="1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В своей школе</a:t>
            </a:r>
          </a:p>
          <a:p>
            <a:pPr marL="428615" indent="-428615" defTabSz="68578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700" b="1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Ответственность</a:t>
            </a:r>
            <a:endParaRPr lang="ru-RU" sz="2700" b="1" dirty="0">
              <a:solidFill>
                <a:srgbClr val="002060"/>
              </a:solidFill>
              <a:latin typeface="Calibri" panose="020F0502020204030204"/>
              <a:cs typeface="+mn-cs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ru-RU" sz="27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организаторов, руководителя ППО</a:t>
            </a:r>
          </a:p>
        </p:txBody>
      </p:sp>
    </p:spTree>
    <p:extLst>
      <p:ext uri="{BB962C8B-B14F-4D97-AF65-F5344CB8AC3E}">
        <p14:creationId xmlns:p14="http://schemas.microsoft.com/office/powerpoint/2010/main" val="33157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7379097" cy="830997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Муниципальный этап </a:t>
            </a:r>
            <a:r>
              <a:rPr lang="ru-RU" altLang="ru-RU" sz="2400" dirty="0" err="1">
                <a:solidFill>
                  <a:srgbClr val="002060"/>
                </a:solidFill>
              </a:rPr>
              <a:t>ВсОШ</a:t>
            </a:r>
            <a:r>
              <a:rPr lang="ru-RU" altLang="ru-RU" sz="2400" dirty="0">
                <a:solidFill>
                  <a:srgbClr val="002060"/>
                </a:solidFill>
              </a:rPr>
              <a:t/>
            </a:r>
            <a:br>
              <a:rPr lang="ru-RU" altLang="ru-RU" sz="2400" dirty="0">
                <a:solidFill>
                  <a:srgbClr val="002060"/>
                </a:solidFill>
              </a:rPr>
            </a:br>
            <a:r>
              <a:rPr lang="ru-RU" altLang="ru-RU" sz="2400" dirty="0">
                <a:solidFill>
                  <a:srgbClr val="002060"/>
                </a:solidFill>
              </a:rPr>
              <a:t>Нормативные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31318"/>
            <a:ext cx="8352928" cy="4111891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ru-RU" sz="1600" b="0" kern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ВАЖНО</a:t>
            </a:r>
          </a:p>
          <a:p>
            <a:pPr algn="just" fontAlgn="auto">
              <a:spcAft>
                <a:spcPts val="0"/>
              </a:spcAft>
            </a:pP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Организатор муниципального этапа </a:t>
            </a:r>
            <a:r>
              <a:rPr lang="ru-RU" sz="1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ВсОШ</a:t>
            </a: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- орган </a:t>
            </a: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местного 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самоуправления</a:t>
            </a: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, осуществляющий управление в сфере 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образования:</a:t>
            </a:r>
            <a:endParaRPr lang="ru-RU" sz="1800" kern="1200" dirty="0">
              <a:solidFill>
                <a:prstClr val="black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342884" indent="-342884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формирует составы оргкомитета и жюри</a:t>
            </a:r>
          </a:p>
          <a:p>
            <a:pPr marL="342884" indent="-342884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определяет квоты победителей и призеров этапа олимпиады по каждому общеобразовательному предмету</a:t>
            </a:r>
          </a:p>
          <a:p>
            <a:pPr marL="342884" indent="-342884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утверждает требования к организации и проведению муниципального этапа </a:t>
            </a:r>
            <a:r>
              <a:rPr lang="ru-RU" sz="1800" b="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ВсОШ</a:t>
            </a:r>
            <a:endParaRPr lang="ru-RU" sz="1800" b="0" kern="1200" dirty="0">
              <a:solidFill>
                <a:prstClr val="black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342884" indent="-342884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обеспечивает хранение олимпиадных заданий</a:t>
            </a:r>
          </a:p>
          <a:p>
            <a:pPr marL="342884" indent="-342884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информирует о сроках и местах проведения муниципального этапа</a:t>
            </a:r>
          </a:p>
          <a:p>
            <a:pPr marL="342884" indent="-342884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награждает победителей и призеров муниципального этапа олимпиады поощрительными грамотами</a:t>
            </a:r>
          </a:p>
          <a:p>
            <a:pPr algn="ctr">
              <a:spcBef>
                <a:spcPts val="0"/>
              </a:spcBef>
            </a:pPr>
            <a:endParaRPr lang="ru-RU" sz="2200" kern="1200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31990"/>
            <a:ext cx="14144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28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267494"/>
            <a:ext cx="6012160" cy="830997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Муниципальный этап </a:t>
            </a:r>
            <a:r>
              <a:rPr lang="ru-RU" altLang="ru-RU" sz="2400" dirty="0" err="1">
                <a:solidFill>
                  <a:srgbClr val="002060"/>
                </a:solidFill>
              </a:rPr>
              <a:t>ВсОШ</a:t>
            </a:r>
            <a:r>
              <a:rPr lang="ru-RU" altLang="ru-RU" sz="2400" dirty="0">
                <a:solidFill>
                  <a:srgbClr val="002060"/>
                </a:solidFill>
              </a:rPr>
              <a:t/>
            </a:r>
            <a:br>
              <a:rPr lang="ru-RU" altLang="ru-RU" sz="2400" dirty="0">
                <a:solidFill>
                  <a:srgbClr val="002060"/>
                </a:solidFill>
              </a:rPr>
            </a:br>
            <a:r>
              <a:rPr lang="ru-RU" altLang="ru-RU" sz="2400" dirty="0">
                <a:solidFill>
                  <a:srgbClr val="002060"/>
                </a:solidFill>
              </a:rPr>
              <a:t>Нормативные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15617"/>
            <a:ext cx="8424936" cy="2797685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ru-RU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ВАЖНО</a:t>
            </a:r>
          </a:p>
          <a:p>
            <a:pPr marL="342884" indent="-342884" fontAlgn="auto"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Окончание муниципального этапа – не позднее 25 декабря</a:t>
            </a:r>
          </a:p>
          <a:p>
            <a:pPr marL="342884" indent="-342884" fontAlgn="auto"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ЦПМК разработаны методические рекомендации по организации и проведению ШЭ и МЭ </a:t>
            </a:r>
            <a:r>
              <a:rPr lang="ru-RU" sz="1800" b="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ВсОШ</a:t>
            </a:r>
            <a:endParaRPr lang="ru-RU" sz="1800" b="0" kern="1200" dirty="0">
              <a:solidFill>
                <a:prstClr val="black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342884" indent="-342884" fontAlgn="auto"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Региональные предметно-методические комиссии разрабатывают </a:t>
            </a: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требования к проведению муниципального этапа и задания по каждому общеобразовательному предмету</a:t>
            </a:r>
          </a:p>
          <a:p>
            <a:pPr algn="ctr">
              <a:spcBef>
                <a:spcPts val="0"/>
              </a:spcBef>
            </a:pPr>
            <a:endParaRPr lang="ru-RU" sz="2200" kern="1200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51670"/>
            <a:ext cx="2195513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995" y="123480"/>
            <a:ext cx="7379097" cy="461665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Участники муниципального этапа </a:t>
            </a:r>
            <a:r>
              <a:rPr lang="ru-RU" altLang="ru-RU" sz="2400" dirty="0" err="1">
                <a:solidFill>
                  <a:srgbClr val="002060"/>
                </a:solidFill>
              </a:rPr>
              <a:t>ВсОШ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5527"/>
            <a:ext cx="7056784" cy="458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" name="Прямоугольник 2"/>
          <p:cNvSpPr/>
          <p:nvPr/>
        </p:nvSpPr>
        <p:spPr>
          <a:xfrm>
            <a:off x="1979712" y="3530770"/>
            <a:ext cx="1440160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spcCol="0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92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3479"/>
            <a:ext cx="7379097" cy="720080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Муниципальный этап </a:t>
            </a:r>
            <a:r>
              <a:rPr lang="ru-RU" altLang="ru-RU" sz="2400" dirty="0" err="1">
                <a:solidFill>
                  <a:srgbClr val="002060"/>
                </a:solidFill>
              </a:rPr>
              <a:t>ВсОШ</a:t>
            </a:r>
            <a:r>
              <a:rPr lang="ru-RU" altLang="ru-RU" sz="2400" dirty="0">
                <a:solidFill>
                  <a:srgbClr val="002060"/>
                </a:solidFill>
              </a:rPr>
              <a:t/>
            </a:r>
            <a:br>
              <a:rPr lang="ru-RU" altLang="ru-RU" sz="2400" dirty="0">
                <a:solidFill>
                  <a:srgbClr val="002060"/>
                </a:solidFill>
              </a:rPr>
            </a:br>
            <a:r>
              <a:rPr lang="ru-RU" altLang="ru-RU" sz="2400" dirty="0">
                <a:solidFill>
                  <a:srgbClr val="002060"/>
                </a:solidFill>
              </a:rPr>
              <a:t>Нормативные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1073" y="874918"/>
            <a:ext cx="8352928" cy="400109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altLang="ru-RU" sz="2600" kern="1200" dirty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Региональные документы</a:t>
            </a:r>
          </a:p>
          <a:p>
            <a:pPr algn="ctr">
              <a:spcBef>
                <a:spcPts val="0"/>
              </a:spcBef>
            </a:pPr>
            <a:endParaRPr lang="ru-RU" altLang="ru-RU" sz="800" kern="1200" dirty="0">
              <a:solidFill>
                <a:srgbClr val="C00000"/>
              </a:solidFill>
              <a:latin typeface="Garamond" pitchFamily="18" charset="0"/>
              <a:ea typeface="+mj-ea"/>
              <a:cs typeface="+mj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ru-RU" sz="2200" kern="1200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Распоряжения </a:t>
            </a:r>
            <a:r>
              <a:rPr lang="ru-RU" sz="2200" kern="1200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МО </a:t>
            </a:r>
            <a:r>
              <a:rPr lang="ru-RU" sz="2200" kern="1200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АО</a:t>
            </a:r>
            <a:endParaRPr lang="ru-RU" sz="2200" b="0" kern="1200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  <a:p>
            <a:pPr marL="342884" indent="-342884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b="0" kern="1200" dirty="0">
                <a:solidFill>
                  <a:srgbClr val="17375E"/>
                </a:solidFill>
                <a:latin typeface="Garamond" pitchFamily="18" charset="0"/>
              </a:rPr>
              <a:t>Об утверждении состава региональных предметно-методических комиссий всероссийской олимпиады школьников;</a:t>
            </a:r>
          </a:p>
          <a:p>
            <a:pPr marL="342884" indent="-342884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b="0" kern="1200" dirty="0">
                <a:solidFill>
                  <a:srgbClr val="17375E"/>
                </a:solidFill>
                <a:latin typeface="Garamond" pitchFamily="18" charset="0"/>
              </a:rPr>
              <a:t>О сроках проведения муниципального этапа всероссийской олимпиады школьников;</a:t>
            </a:r>
          </a:p>
          <a:p>
            <a:pPr marL="342884" indent="-342884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200" b="0" kern="1200" dirty="0">
                <a:solidFill>
                  <a:srgbClr val="17375E"/>
                </a:solidFill>
                <a:latin typeface="Garamond" pitchFamily="18" charset="0"/>
              </a:rPr>
              <a:t>Об утверждении перечня лиц, ответственных за хранение олимпиадных заданий для проведения муниципального этапа всероссийской олимпиады школьников.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2200" kern="1200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Инструктивные письма МО АО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2200" kern="1200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Требования к организации и проведению МЭ </a:t>
            </a:r>
            <a:r>
              <a:rPr lang="ru-RU" sz="2200" kern="1200" dirty="0" err="1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ВсОШ</a:t>
            </a:r>
            <a:endParaRPr lang="ru-RU" sz="2200" kern="1200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41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175166"/>
            <a:ext cx="5292080" cy="830993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Муниципальный этап </a:t>
            </a:r>
            <a:r>
              <a:rPr lang="ru-RU" altLang="ru-RU" sz="2400" dirty="0" err="1">
                <a:solidFill>
                  <a:srgbClr val="002060"/>
                </a:solidFill>
              </a:rPr>
              <a:t>ВсОШ</a:t>
            </a:r>
            <a:r>
              <a:rPr lang="ru-RU" altLang="ru-RU" sz="2400" dirty="0">
                <a:solidFill>
                  <a:srgbClr val="002060"/>
                </a:solidFill>
              </a:rPr>
              <a:t/>
            </a:r>
            <a:br>
              <a:rPr lang="ru-RU" altLang="ru-RU" sz="2400" dirty="0">
                <a:solidFill>
                  <a:srgbClr val="002060"/>
                </a:solidFill>
              </a:rPr>
            </a:br>
            <a:r>
              <a:rPr lang="ru-RU" altLang="ru-RU" sz="2400" dirty="0">
                <a:solidFill>
                  <a:srgbClr val="002060"/>
                </a:solidFill>
              </a:rPr>
              <a:t>Нормативные документы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52954"/>
            <a:ext cx="8568952" cy="354327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altLang="ru-RU" kern="1200" dirty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Муниципальные </a:t>
            </a:r>
            <a:r>
              <a:rPr lang="ru-RU" altLang="ru-RU" kern="1200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документы</a:t>
            </a:r>
          </a:p>
          <a:p>
            <a:pPr marL="285736" indent="-285736" algn="ctr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МО </a:t>
            </a:r>
          </a:p>
          <a:p>
            <a:pPr marL="180967" indent="-180967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400" b="0" kern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проведения муниципального этапа всероссийской олимпиады школьников в МО</a:t>
            </a:r>
          </a:p>
          <a:p>
            <a:pPr marL="268274" indent="-268274" algn="ctr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департамента образования / управления образования</a:t>
            </a:r>
          </a:p>
          <a:p>
            <a:pPr marL="180967" indent="-180967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400" b="0" kern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проведения муниципального этапа всероссийской олимпиады школьников в МО</a:t>
            </a:r>
          </a:p>
          <a:p>
            <a:pPr marL="180967" indent="-180967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400" b="0" kern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жюри муниципального этапа всероссийской олимпиады школьников </a:t>
            </a:r>
          </a:p>
          <a:p>
            <a:pPr marL="180967" indent="-180967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400" b="0" kern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по обеспечению информационной безопасности материалов для проведения муниципального этапа всероссийской олимпиады</a:t>
            </a:r>
          </a:p>
          <a:p>
            <a:pPr marL="180967" indent="-180967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400" b="0" kern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обеспечении безопасности обучающихся при проведении практических туров олимпиады на территории муниципального образования </a:t>
            </a:r>
          </a:p>
          <a:p>
            <a:pPr marL="180967" indent="-180967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400" b="0" kern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членов жюри по рассмотрению апелляций о несогласии с выставленными баллами участников муниципального этапа всероссийской олимпиады школьников</a:t>
            </a:r>
          </a:p>
          <a:p>
            <a:pPr marL="180967" indent="-180967"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400" b="0" kern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муниципального этапа всероссийской олимпиады школьников на территории муниципального образования </a:t>
            </a:r>
          </a:p>
          <a:p>
            <a:pPr marL="180967" indent="-180967" algn="ctr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инструктивные письма департамента образования / управления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25771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905" y="123480"/>
            <a:ext cx="7379097" cy="461665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Муниципальный этап </a:t>
            </a:r>
            <a:r>
              <a:rPr lang="ru-RU" altLang="ru-RU" sz="2400" dirty="0" err="1">
                <a:solidFill>
                  <a:srgbClr val="002060"/>
                </a:solidFill>
              </a:rPr>
              <a:t>ВсОШ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2" y="1275608"/>
            <a:ext cx="8747249" cy="461665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ru-RU" sz="2400" b="0" kern="1200" dirty="0">
              <a:solidFill>
                <a:srgbClr val="17375E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265443" cy="524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781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905" y="452162"/>
            <a:ext cx="7379097" cy="461665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Муниципальный этап </a:t>
            </a:r>
            <a:r>
              <a:rPr lang="ru-RU" altLang="ru-RU" sz="2400" dirty="0" err="1">
                <a:solidFill>
                  <a:srgbClr val="002060"/>
                </a:solidFill>
              </a:rPr>
              <a:t>ВсОШ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2" y="1275608"/>
            <a:ext cx="8747249" cy="46166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0" kern="1200" dirty="0" err="1">
                <a:solidFill>
                  <a:srgbClr val="17375E"/>
                </a:solidFill>
                <a:latin typeface="Garamond" pitchFamily="18" charset="0"/>
              </a:rPr>
              <a:t>срин</a:t>
            </a:r>
            <a:endParaRPr lang="ru-RU" sz="2400" b="0" kern="1200" dirty="0">
              <a:solidFill>
                <a:srgbClr val="17375E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9216" r="24443" b="6714"/>
          <a:stretch/>
        </p:blipFill>
        <p:spPr bwMode="auto">
          <a:xfrm>
            <a:off x="1" y="2"/>
            <a:ext cx="9144000" cy="514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483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9610" y="195486"/>
            <a:ext cx="4608512" cy="1819810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ГРАФИК </a:t>
            </a:r>
            <a:r>
              <a:rPr lang="ru-RU" altLang="ru-RU" sz="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заполнения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сведений об участниках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МЭ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ВсОШ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портале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Сведения о всероссийской олимпиаде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школьников Архангельской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области»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76788" y="1183988"/>
            <a:ext cx="234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71071"/>
              </p:ext>
            </p:extLst>
          </p:nvPr>
        </p:nvGraphicFramePr>
        <p:xfrm>
          <a:off x="4776788" y="123483"/>
          <a:ext cx="4187700" cy="489653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286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1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3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3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заполнения сведений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выступления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21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 предметов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69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ноября 2021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Французский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69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 предметов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69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ноября 2021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769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 предметов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7690">
                <a:tc rowSpan="9"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декабря 2021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безопасности жизнедеятельности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33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334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(мировая художественная культура)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85" marR="42185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47" y="1923678"/>
            <a:ext cx="1646237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625" y="422793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Срок заполнения количественных данных и аналитических </a:t>
            </a:r>
            <a:r>
              <a:rPr lang="ru-RU" sz="1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отчетов по ШЭ и МЭ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 </a:t>
            </a:r>
            <a:r>
              <a:rPr lang="ru-RU" sz="16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24 </a:t>
            </a:r>
            <a:r>
              <a:rPr lang="ru-RU" sz="1600" b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декабря </a:t>
            </a:r>
            <a:endParaRPr lang="ru-RU" sz="16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30" y="249493"/>
            <a:ext cx="6696427" cy="701372"/>
          </a:xfrm>
        </p:spPr>
        <p:txBody>
          <a:bodyPr/>
          <a:lstStyle/>
          <a:p>
            <a:pPr algn="ctr"/>
            <a:r>
              <a:rPr lang="ru-RU" dirty="0" smtClean="0"/>
              <a:t>Итоги </a:t>
            </a:r>
            <a:r>
              <a:rPr lang="ru-RU" dirty="0" err="1" smtClean="0"/>
              <a:t>ВсОШ</a:t>
            </a:r>
            <a:r>
              <a:rPr lang="ru-RU" dirty="0" smtClean="0"/>
              <a:t> 2020/2021 уч. г. </a:t>
            </a:r>
            <a:br>
              <a:rPr lang="ru-RU" dirty="0" smtClean="0"/>
            </a:br>
            <a:r>
              <a:rPr lang="ru-RU" dirty="0" smtClean="0"/>
              <a:t>Архангельская область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4468" y="956551"/>
            <a:ext cx="5309940" cy="39552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73240"/>
            <a:ext cx="14144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35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5" y="195488"/>
            <a:ext cx="6048350" cy="450049"/>
          </a:xfrm>
        </p:spPr>
        <p:txBody>
          <a:bodyPr/>
          <a:lstStyle/>
          <a:p>
            <a:r>
              <a:rPr lang="ru-RU" dirty="0">
                <a:solidFill>
                  <a:srgbClr val="333399"/>
                </a:solidFill>
              </a:rPr>
              <a:t>Информационная открытость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654" y="4727621"/>
            <a:ext cx="5688632" cy="724811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000" b="0" dirty="0">
                <a:solidFill>
                  <a:srgbClr val="000000"/>
                </a:solidFill>
                <a:latin typeface="Arial Black" pitchFamily="34" charset="0"/>
                <a:cs typeface="Arial" charset="0"/>
                <a:hlinkClick r:id="rId3"/>
              </a:rPr>
              <a:t>http://www.arkh-edu.ru/olympics/vo</a:t>
            </a:r>
            <a:r>
              <a:rPr lang="en-US" sz="2400" b="0" dirty="0">
                <a:solidFill>
                  <a:srgbClr val="000000"/>
                </a:solidFill>
                <a:latin typeface="Arial Black" pitchFamily="34" charset="0"/>
                <a:cs typeface="Arial" charset="0"/>
                <a:hlinkClick r:id="rId3"/>
              </a:rPr>
              <a:t>/</a:t>
            </a:r>
            <a:r>
              <a:rPr lang="ru-RU" sz="2400" b="0" dirty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8000" r="50224" b="7280"/>
          <a:stretch/>
        </p:blipFill>
        <p:spPr bwMode="auto">
          <a:xfrm>
            <a:off x="107504" y="771550"/>
            <a:ext cx="3609081" cy="392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6906" r="24727" b="3878"/>
          <a:stretch/>
        </p:blipFill>
        <p:spPr bwMode="auto">
          <a:xfrm>
            <a:off x="2771802" y="1419624"/>
            <a:ext cx="3671047" cy="274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1" t="13648" r="19989" b="3631"/>
          <a:stretch/>
        </p:blipFill>
        <p:spPr bwMode="auto">
          <a:xfrm>
            <a:off x="6611990" y="193832"/>
            <a:ext cx="2333065" cy="178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6" r="5450" b="12327"/>
          <a:stretch/>
        </p:blipFill>
        <p:spPr bwMode="auto">
          <a:xfrm>
            <a:off x="6420180" y="2124615"/>
            <a:ext cx="2538622" cy="121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 r="34577" b="20233"/>
          <a:stretch/>
        </p:blipFill>
        <p:spPr bwMode="auto">
          <a:xfrm>
            <a:off x="3923930" y="3147814"/>
            <a:ext cx="2923447" cy="171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3" t="6290" r="24683" b="42958"/>
          <a:stretch/>
        </p:blipFill>
        <p:spPr bwMode="auto">
          <a:xfrm>
            <a:off x="6372202" y="3723879"/>
            <a:ext cx="2172559" cy="121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41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848" y="1"/>
            <a:ext cx="7128475" cy="504056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chemeClr val="accent2"/>
                </a:solidFill>
              </a:rPr>
              <a:t>Информационная открытость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9847" r="2393" b="3531"/>
          <a:stretch/>
        </p:blipFill>
        <p:spPr bwMode="auto">
          <a:xfrm>
            <a:off x="106731" y="411511"/>
            <a:ext cx="900452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468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848" y="1"/>
            <a:ext cx="7128475" cy="504056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chemeClr val="accent2"/>
                </a:solidFill>
              </a:rPr>
              <a:t>Информационная открытость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457359"/>
            <a:ext cx="5453837" cy="459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9544"/>
            <a:ext cx="3774866" cy="276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5"/>
          <a:stretch/>
        </p:blipFill>
        <p:spPr bwMode="auto">
          <a:xfrm>
            <a:off x="4790012" y="2859784"/>
            <a:ext cx="3022349" cy="212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71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7"/>
          </p:nvPr>
        </p:nvSpPr>
        <p:spPr>
          <a:xfrm>
            <a:off x="4355976" y="2571750"/>
            <a:ext cx="4536504" cy="941796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002060"/>
                </a:solidFill>
              </a:rPr>
              <a:t>Отдел педагогического сопровождения одаренности РЦ СПСО АО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9"/>
          </p:nvPr>
        </p:nvSpPr>
        <p:spPr>
          <a:xfrm>
            <a:off x="4788024" y="3291832"/>
            <a:ext cx="4032448" cy="611703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sz="1600" dirty="0">
                <a:solidFill>
                  <a:srgbClr val="002060"/>
                </a:solidFill>
              </a:rPr>
              <a:t>8182) 65-20-62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0"/>
          </p:nvPr>
        </p:nvSpPr>
        <p:spPr>
          <a:xfrm>
            <a:off x="4860033" y="3651871"/>
            <a:ext cx="4032448" cy="611703"/>
          </a:xfrm>
        </p:spPr>
        <p:txBody>
          <a:bodyPr/>
          <a:lstStyle/>
          <a:p>
            <a:pPr lvl="0"/>
            <a:r>
              <a:rPr lang="en-US" sz="1600" dirty="0">
                <a:solidFill>
                  <a:srgbClr val="002060"/>
                </a:solidFill>
              </a:rPr>
              <a:t>olgarast@mail.ru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1"/>
          </p:nvPr>
        </p:nvSpPr>
        <p:spPr>
          <a:xfrm>
            <a:off x="4860032" y="4137926"/>
            <a:ext cx="4032000" cy="888702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г. </a:t>
            </a:r>
            <a:r>
              <a:rPr lang="ru-RU" sz="1600" dirty="0">
                <a:solidFill>
                  <a:srgbClr val="002060"/>
                </a:solidFill>
              </a:rPr>
              <a:t>Архангельск</a:t>
            </a:r>
            <a:r>
              <a:rPr lang="ru-RU" dirty="0">
                <a:solidFill>
                  <a:srgbClr val="002060"/>
                </a:solidFill>
              </a:rPr>
              <a:t>, пр. </a:t>
            </a:r>
            <a:r>
              <a:rPr lang="ru-RU" dirty="0" err="1">
                <a:solidFill>
                  <a:srgbClr val="002060"/>
                </a:solidFill>
              </a:rPr>
              <a:t>Чумбарова-Лучинского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д. 26, офис 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442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227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2" y="249495"/>
            <a:ext cx="7272808" cy="450049"/>
          </a:xfrm>
        </p:spPr>
        <p:txBody>
          <a:bodyPr/>
          <a:lstStyle/>
          <a:p>
            <a:pPr algn="ctr"/>
            <a:r>
              <a:rPr lang="ru-RU" sz="2000" dirty="0"/>
              <a:t>Количество участников ШЭ </a:t>
            </a:r>
            <a:r>
              <a:rPr lang="ru-RU" sz="2000" dirty="0" err="1"/>
              <a:t>ВсОШ</a:t>
            </a:r>
            <a:r>
              <a:rPr lang="ru-RU" sz="2000" dirty="0"/>
              <a:t> в 2020 году по предметам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453" t="-1307" r="14285" b="8918"/>
          <a:stretch/>
        </p:blipFill>
        <p:spPr>
          <a:xfrm>
            <a:off x="3275856" y="555528"/>
            <a:ext cx="4680520" cy="430904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31990"/>
            <a:ext cx="14144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942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30" y="249493"/>
            <a:ext cx="6696427" cy="701372"/>
          </a:xfrm>
        </p:spPr>
        <p:txBody>
          <a:bodyPr/>
          <a:lstStyle/>
          <a:p>
            <a:pPr algn="ctr"/>
            <a:r>
              <a:rPr lang="ru-RU" dirty="0" smtClean="0"/>
              <a:t>Итоги </a:t>
            </a:r>
            <a:r>
              <a:rPr lang="ru-RU" dirty="0" err="1" smtClean="0"/>
              <a:t>ВсОШ</a:t>
            </a:r>
            <a:r>
              <a:rPr lang="ru-RU" dirty="0" smtClean="0"/>
              <a:t> 2020/2021 уч. г. </a:t>
            </a:r>
            <a:br>
              <a:rPr lang="ru-RU" dirty="0" smtClean="0"/>
            </a:br>
            <a:r>
              <a:rPr lang="ru-RU" dirty="0" smtClean="0"/>
              <a:t>Архангельская область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3039" y="987576"/>
            <a:ext cx="5597806" cy="40324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1990"/>
            <a:ext cx="14144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82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79" t="21463" r="2045" b="20279"/>
          <a:stretch/>
        </p:blipFill>
        <p:spPr>
          <a:xfrm>
            <a:off x="1187626" y="1563638"/>
            <a:ext cx="7416824" cy="3355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7" y="411510"/>
            <a:ext cx="6408712" cy="47705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Количество проводимых олимпиад в МО</a:t>
            </a:r>
          </a:p>
        </p:txBody>
      </p:sp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99463"/>
            <a:ext cx="1415415" cy="31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04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2" y="249495"/>
            <a:ext cx="8208595" cy="378041"/>
          </a:xfrm>
        </p:spPr>
        <p:txBody>
          <a:bodyPr/>
          <a:lstStyle/>
          <a:p>
            <a:pPr algn="ctr"/>
            <a:r>
              <a:rPr lang="ru-RU" dirty="0" smtClean="0"/>
              <a:t>Итоги МЭ </a:t>
            </a:r>
            <a:r>
              <a:rPr lang="ru-RU" dirty="0" err="1" smtClean="0"/>
              <a:t>ВсОШ</a:t>
            </a:r>
            <a:r>
              <a:rPr lang="ru-RU" dirty="0" smtClean="0"/>
              <a:t> 2020/2021 уч. г. , Архангельская область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383622"/>
            <a:ext cx="7128470" cy="1099913"/>
          </a:xfrm>
        </p:spPr>
        <p:txBody>
          <a:bodyPr/>
          <a:lstStyle/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200" dirty="0">
                <a:solidFill>
                  <a:srgbClr val="FFFFFF"/>
                </a:solidFill>
              </a:rPr>
              <a:t>№</a:t>
            </a:r>
            <a:endParaRPr lang="ru-RU" sz="1200" kern="1200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200" dirty="0">
                <a:solidFill>
                  <a:srgbClr val="FFFFFF"/>
                </a:solidFill>
              </a:rPr>
              <a:t>№</a:t>
            </a:r>
            <a:endParaRPr lang="ru-RU" sz="1200" kern="1200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601570"/>
              </p:ext>
            </p:extLst>
          </p:nvPr>
        </p:nvGraphicFramePr>
        <p:xfrm>
          <a:off x="25598" y="2"/>
          <a:ext cx="9124889" cy="51019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8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4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47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47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47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23552">
                  <a:extLst>
                    <a:ext uri="{9D8B030D-6E8A-4147-A177-3AD203B41FA5}">
                      <a16:colId xmlns:a16="http://schemas.microsoft.com/office/drawing/2014/main" xmlns="" val="3561149494"/>
                    </a:ext>
                  </a:extLst>
                </a:gridCol>
              </a:tblGrid>
              <a:tr h="3334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МО, не проводившие олимпиаду  по предмету в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84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Вилегодский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Верхнетоемский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Няндомский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Шенкурскийрайоны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26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 Коряжма,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Вилегодский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Виноградовский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Коношский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Красноборский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Ленский,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Лешуконский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Няндомский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 Онежский,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Устьянский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районы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8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Мирный, Вельский,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Каргопольский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Ленский,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84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Вилегодский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Виноградовский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Няндомский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Шенкурский районы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8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Ленский,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Вилегодский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Виноградовский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Няндомский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районы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46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Виноградовский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8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Французский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Провели олимпиаду: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Вельский район,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Архангельск, Коряжма,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Новодвинск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Северодвинск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46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46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46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015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4731990"/>
            <a:ext cx="14144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97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2" y="267496"/>
            <a:ext cx="7632531" cy="701372"/>
          </a:xfrm>
        </p:spPr>
        <p:txBody>
          <a:bodyPr/>
          <a:lstStyle/>
          <a:p>
            <a:r>
              <a:rPr lang="ru-RU" sz="2500" dirty="0">
                <a:solidFill>
                  <a:srgbClr val="0070C0"/>
                </a:solidFill>
              </a:rPr>
              <a:t>Итоги </a:t>
            </a:r>
            <a:r>
              <a:rPr lang="ru-RU" sz="2500" dirty="0" err="1">
                <a:solidFill>
                  <a:srgbClr val="0070C0"/>
                </a:solidFill>
              </a:rPr>
              <a:t>ВсОШ</a:t>
            </a:r>
            <a:r>
              <a:rPr lang="ru-RU" sz="2500" dirty="0">
                <a:solidFill>
                  <a:srgbClr val="0070C0"/>
                </a:solidFill>
              </a:rPr>
              <a:t> 2020/2021 уч. г. </a:t>
            </a:r>
            <a:br>
              <a:rPr lang="ru-RU" sz="2500" dirty="0">
                <a:solidFill>
                  <a:srgbClr val="0070C0"/>
                </a:solidFill>
              </a:rPr>
            </a:br>
            <a:r>
              <a:rPr lang="ru-RU" sz="2500" dirty="0">
                <a:solidFill>
                  <a:srgbClr val="0070C0"/>
                </a:solidFill>
              </a:rPr>
              <a:t>Архангельская область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27626" y="968867"/>
            <a:ext cx="5040560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3200" b="1" cap="all" dirty="0">
                <a:latin typeface="+mn-lt"/>
                <a:cs typeface="Times New Roman" panose="02020603050405020304" pitchFamily="18" charset="0"/>
              </a:rPr>
              <a:t>Региональный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83920"/>
            <a:ext cx="8352606" cy="5193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«</a:t>
            </a:r>
            <a:r>
              <a:rPr lang="ru-RU" sz="2800" dirty="0" err="1"/>
              <a:t>Недоезд</a:t>
            </a:r>
            <a:r>
              <a:rPr lang="ru-RU" sz="2800" dirty="0"/>
              <a:t>» участников составил 224 человек (16 %)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05971"/>
              </p:ext>
            </p:extLst>
          </p:nvPr>
        </p:nvGraphicFramePr>
        <p:xfrm>
          <a:off x="323530" y="1772187"/>
          <a:ext cx="8424935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4987">
                  <a:extLst>
                    <a:ext uri="{9D8B030D-6E8A-4147-A177-3AD203B41FA5}">
                      <a16:colId xmlns:a16="http://schemas.microsoft.com/office/drawing/2014/main" xmlns="" val="2649300758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xmlns="" val="1970969752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xmlns="" val="3065007729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xmlns="" val="2199930787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xmlns="" val="9216952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 выступления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участников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победителей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призёров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</a:t>
                      </a:r>
                      <a:r>
                        <a:rPr lang="ru-RU" sz="1800" dirty="0" err="1" smtClean="0"/>
                        <a:t>неприехавших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486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 класс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345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72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1101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 класс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71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2496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 класс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81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54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ИТОГО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1058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216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224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1552459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51470"/>
            <a:ext cx="14144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014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5" y="1059584"/>
            <a:ext cx="7452320" cy="9541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ru-RU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3200" kern="1200" cap="all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0414"/>
              </p:ext>
            </p:extLst>
          </p:nvPr>
        </p:nvGraphicFramePr>
        <p:xfrm>
          <a:off x="251522" y="750867"/>
          <a:ext cx="8640643" cy="423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408741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8218315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698585013"/>
                    </a:ext>
                  </a:extLst>
                </a:gridCol>
                <a:gridCol w="2663979">
                  <a:extLst>
                    <a:ext uri="{9D8B030D-6E8A-4147-A177-3AD203B41FA5}">
                      <a16:colId xmlns:a16="http://schemas.microsoft.com/office/drawing/2014/main" xmlns="" val="209317185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участников 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baseline="0" dirty="0" smtClean="0"/>
                        <a:t> </a:t>
                      </a:r>
                      <a:endParaRPr lang="en-US" sz="1600" baseline="0" dirty="0" smtClean="0"/>
                    </a:p>
                    <a:p>
                      <a:r>
                        <a:rPr lang="ru-RU" sz="1600" baseline="0" dirty="0" smtClean="0"/>
                        <a:t>по проход. баллу </a:t>
                      </a:r>
                      <a:r>
                        <a:rPr lang="ru-RU" sz="1100" baseline="0" dirty="0" smtClean="0"/>
                        <a:t>(предмет)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победителей / по предмету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призёров</a:t>
                      </a:r>
                      <a:r>
                        <a:rPr lang="en-US" sz="1600" baseline="0" dirty="0" smtClean="0"/>
                        <a:t> / 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по предмету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57708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9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  <a:r>
                        <a:rPr lang="ru-RU" sz="1800" dirty="0" smtClean="0"/>
                        <a:t> </a:t>
                      </a:r>
                      <a:r>
                        <a:rPr lang="en-US" sz="1800" dirty="0" smtClean="0"/>
                        <a:t>/ 1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100" dirty="0" smtClean="0"/>
                        <a:t>(по</a:t>
                      </a:r>
                      <a:r>
                        <a:rPr lang="ru-RU" sz="1100" baseline="0" dirty="0" smtClean="0"/>
                        <a:t> астрономии)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71079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10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</a:t>
                      </a:r>
                      <a:r>
                        <a:rPr lang="en-US" sz="1800" dirty="0" smtClean="0"/>
                        <a:t> / 5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pPr algn="ctr"/>
                      <a:r>
                        <a:rPr lang="ru-RU" sz="1100" dirty="0" smtClean="0"/>
                        <a:t>(по астрономии, биологии, технологии, немецкому</a:t>
                      </a:r>
                      <a:r>
                        <a:rPr lang="ru-RU" sz="1100" baseline="0" dirty="0" smtClean="0"/>
                        <a:t> яз.)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</a:t>
                      </a:r>
                    </a:p>
                    <a:p>
                      <a:pPr algn="ctr"/>
                      <a:r>
                        <a:rPr lang="ru-RU" sz="1400" dirty="0" smtClean="0"/>
                        <a:t>астрономия, биология, технология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5049672"/>
                  </a:ext>
                </a:extLst>
              </a:tr>
              <a:tr h="101727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11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</a:t>
                      </a:r>
                      <a:r>
                        <a:rPr lang="en-US" sz="1800" dirty="0" smtClean="0"/>
                        <a:t> / </a:t>
                      </a:r>
                      <a:r>
                        <a:rPr lang="ru-RU" sz="1800" dirty="0" smtClean="0"/>
                        <a:t>10</a:t>
                      </a:r>
                    </a:p>
                    <a:p>
                      <a:pPr algn="ctr"/>
                      <a:r>
                        <a:rPr lang="ru-RU" sz="1200" dirty="0" smtClean="0"/>
                        <a:t>(по биологии,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географии, информатике, русскому яз., немецкому, французскому яз.)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r>
                        <a:rPr lang="en-US" sz="1800" dirty="0" smtClean="0"/>
                        <a:t> / </a:t>
                      </a:r>
                      <a:r>
                        <a:rPr lang="ru-RU" sz="1800" dirty="0" smtClean="0"/>
                        <a:t>география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</a:t>
                      </a:r>
                      <a:r>
                        <a:rPr lang="en-US" sz="1800" dirty="0" smtClean="0"/>
                        <a:t> </a:t>
                      </a:r>
                      <a:endParaRPr lang="ru-RU" sz="1800" dirty="0" smtClean="0"/>
                    </a:p>
                    <a:p>
                      <a:pPr algn="ctr"/>
                      <a:r>
                        <a:rPr lang="ru-RU" sz="1400" dirty="0" smtClean="0"/>
                        <a:t>география, информатика, экология, русский яз., </a:t>
                      </a:r>
                    </a:p>
                    <a:p>
                      <a:pPr algn="ctr"/>
                      <a:r>
                        <a:rPr lang="ru-RU" sz="1400" dirty="0" smtClean="0"/>
                        <a:t>немецкий яз. (2 чел.),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9185686"/>
                  </a:ext>
                </a:extLst>
              </a:tr>
              <a:tr h="1474470">
                <a:tc>
                  <a:txBody>
                    <a:bodyPr/>
                    <a:lstStyle/>
                    <a:p>
                      <a:r>
                        <a:rPr lang="ru-RU" sz="1800" b="1" cap="all" baseline="0" dirty="0" smtClean="0"/>
                        <a:t>итого</a:t>
                      </a:r>
                      <a:endParaRPr lang="ru-RU" sz="18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32 </a:t>
                      </a:r>
                      <a:r>
                        <a:rPr lang="en-US" sz="1800" b="1" dirty="0" smtClean="0"/>
                        <a:t>/ 11</a:t>
                      </a:r>
                    </a:p>
                    <a:p>
                      <a:pPr algn="ctr"/>
                      <a:r>
                        <a:rPr lang="ru-RU" sz="1400" dirty="0" smtClean="0"/>
                        <a:t>г. Архангельск – </a:t>
                      </a:r>
                      <a:r>
                        <a:rPr lang="en-US" sz="1400" dirty="0" smtClean="0"/>
                        <a:t>24</a:t>
                      </a:r>
                      <a:r>
                        <a:rPr lang="ru-RU" sz="1400" dirty="0" smtClean="0"/>
                        <a:t> уч.</a:t>
                      </a:r>
                    </a:p>
                    <a:p>
                      <a:pPr algn="ctr"/>
                      <a:r>
                        <a:rPr lang="ru-RU" sz="1400" dirty="0" smtClean="0"/>
                        <a:t>г. Котлас – 2 уч.</a:t>
                      </a:r>
                      <a:r>
                        <a:rPr lang="en-US" sz="1400" dirty="0" smtClean="0"/>
                        <a:t> 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г. Северодвинск – 4 уч.</a:t>
                      </a:r>
                    </a:p>
                    <a:p>
                      <a:pPr algn="ctr"/>
                      <a:r>
                        <a:rPr lang="ru-RU" sz="1400" dirty="0" smtClean="0"/>
                        <a:t>г. </a:t>
                      </a:r>
                      <a:r>
                        <a:rPr lang="ru-RU" sz="1400" dirty="0" err="1" smtClean="0"/>
                        <a:t>Няндома</a:t>
                      </a:r>
                      <a:r>
                        <a:rPr lang="ru-RU" sz="1400" dirty="0" smtClean="0"/>
                        <a:t> – 1 уч. </a:t>
                      </a:r>
                    </a:p>
                    <a:p>
                      <a:pPr algn="ctr"/>
                      <a:r>
                        <a:rPr lang="ru-RU" sz="1400" dirty="0" smtClean="0"/>
                        <a:t>г.</a:t>
                      </a:r>
                      <a:r>
                        <a:rPr lang="ru-RU" sz="1400" baseline="0" dirty="0" smtClean="0"/>
                        <a:t> Шенкурск – 1 уч.</a:t>
                      </a:r>
                      <a:r>
                        <a:rPr lang="en-US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r>
                        <a:rPr lang="en-US" sz="1800" dirty="0" smtClean="0"/>
                        <a:t> 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400" dirty="0" smtClean="0"/>
                        <a:t>г. </a:t>
                      </a:r>
                      <a:r>
                        <a:rPr lang="ru-RU" sz="1400" dirty="0" err="1" smtClean="0"/>
                        <a:t>Северодинск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</a:t>
                      </a:r>
                      <a:r>
                        <a:rPr lang="en-US" sz="1800" dirty="0" smtClean="0"/>
                        <a:t> 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400" dirty="0" smtClean="0"/>
                        <a:t>г. Архангельск – 7 дипломов, </a:t>
                      </a:r>
                    </a:p>
                    <a:p>
                      <a:pPr algn="ctr"/>
                      <a:r>
                        <a:rPr lang="ru-RU" sz="1400" dirty="0" smtClean="0"/>
                        <a:t>г. Северодвинск – 1 диплом</a:t>
                      </a:r>
                    </a:p>
                    <a:p>
                      <a:pPr algn="ctr"/>
                      <a:r>
                        <a:rPr lang="ru-RU" sz="1400" dirty="0" smtClean="0"/>
                        <a:t>г. Котлас</a:t>
                      </a:r>
                      <a:r>
                        <a:rPr lang="ru-RU" sz="1400" baseline="0" dirty="0" smtClean="0"/>
                        <a:t> – 1 </a:t>
                      </a:r>
                      <a:r>
                        <a:rPr lang="ru-RU" sz="1400" dirty="0" smtClean="0"/>
                        <a:t>диплом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9599986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1" y="123478"/>
            <a:ext cx="7920459" cy="911622"/>
          </a:xfrm>
        </p:spPr>
        <p:txBody>
          <a:bodyPr/>
          <a:lstStyle/>
          <a:p>
            <a:pPr algn="ctr"/>
            <a:r>
              <a:rPr lang="ru-RU" dirty="0"/>
              <a:t>Команда Архангельской </a:t>
            </a:r>
            <a:r>
              <a:rPr lang="ru-RU" dirty="0" smtClean="0"/>
              <a:t>области </a:t>
            </a:r>
            <a:br>
              <a:rPr lang="ru-RU" dirty="0" smtClean="0"/>
            </a:br>
            <a:r>
              <a:rPr lang="ru-RU" dirty="0" smtClean="0"/>
              <a:t>на заключительном </a:t>
            </a:r>
            <a:r>
              <a:rPr lang="ru-RU" dirty="0"/>
              <a:t>этапе </a:t>
            </a:r>
            <a:r>
              <a:rPr lang="ru-RU" dirty="0" err="1" smtClean="0"/>
              <a:t>ВсОШ</a:t>
            </a:r>
            <a:r>
              <a:rPr lang="ru-RU" dirty="0" smtClean="0"/>
              <a:t>, </a:t>
            </a:r>
            <a:r>
              <a:rPr lang="ru-RU" dirty="0"/>
              <a:t>2020</a:t>
            </a:r>
            <a:r>
              <a:rPr lang="en-US" dirty="0"/>
              <a:t>-2021 </a:t>
            </a:r>
            <a:r>
              <a:rPr lang="ru-RU" dirty="0"/>
              <a:t>уч</a:t>
            </a:r>
            <a:r>
              <a:rPr lang="ru-RU" dirty="0" smtClean="0"/>
              <a:t>. г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78"/>
            <a:ext cx="14144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861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O IOO_template_PP_80_16x9">
  <a:themeElements>
    <a:clrScheme name="ippk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pp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pk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pk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pk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pk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pk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ppk_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3632</TotalTime>
  <Words>1823</Words>
  <Application>Microsoft Office PowerPoint</Application>
  <PresentationFormat>Экран (16:9)</PresentationFormat>
  <Paragraphs>497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AO IOO_template_PP_80_16x9</vt:lpstr>
      <vt:lpstr>Тема Office</vt:lpstr>
      <vt:lpstr>1_Тема Office</vt:lpstr>
      <vt:lpstr>Презентация PowerPoint</vt:lpstr>
      <vt:lpstr>1. Итоги участия Архангельской области во ВсОШ 2020/21 уч. г.   2. Изменения в нормативно-правовой базе проведения ВсОШ.  3. Особенности организации и проведения ШЭ ВсОШ       в Архангельской области в 2021/22 уч. г. 4. Особенности организации и проведения МЭ ВсОШ       в Архангельской области в 2021/22 уч. г.  </vt:lpstr>
      <vt:lpstr>Итоги ВсОШ 2020/2021 уч. г.  Архангельская область</vt:lpstr>
      <vt:lpstr>Количество участников ШЭ ВсОШ в 2020 году по предметам</vt:lpstr>
      <vt:lpstr>Итоги ВсОШ 2020/2021 уч. г.  Архангельская область</vt:lpstr>
      <vt:lpstr>Презентация PowerPoint</vt:lpstr>
      <vt:lpstr>Итоги МЭ ВсОШ 2020/2021 уч. г. , Архангельская область</vt:lpstr>
      <vt:lpstr>Итоги ВсОШ 2020/2021 уч. г.  Архангельская область</vt:lpstr>
      <vt:lpstr>Команда Архангельской области  на заключительном этапе ВсОШ, 2020-2021 уч. г. </vt:lpstr>
      <vt:lpstr>Нормативные документы ВсОШ</vt:lpstr>
      <vt:lpstr>Нормативные документы</vt:lpstr>
      <vt:lpstr>Нормативные документы</vt:lpstr>
      <vt:lpstr>Нормативные документы</vt:lpstr>
      <vt:lpstr>Нормативные документы</vt:lpstr>
      <vt:lpstr>Нормативные документы</vt:lpstr>
      <vt:lpstr>Школьный этап  всероссийской олимпиады школьников  в Архангельской области  в 2021-2022 уч. году</vt:lpstr>
      <vt:lpstr>Презентация PowerPoint</vt:lpstr>
      <vt:lpstr>Муниципальный этап  всероссийской олимпиады школьников  в Архангельской области  в 2021-2022 уч. году</vt:lpstr>
      <vt:lpstr>Презентация PowerPoint</vt:lpstr>
      <vt:lpstr>Презентация PowerPoint</vt:lpstr>
      <vt:lpstr>Презентация PowerPoint</vt:lpstr>
      <vt:lpstr>Муниципальный этап ВсОШ Нормативные документы</vt:lpstr>
      <vt:lpstr>Муниципальный этап ВсОШ Нормативные документы</vt:lpstr>
      <vt:lpstr>Участники муниципального этапа ВсОШ</vt:lpstr>
      <vt:lpstr>Муниципальный этап ВсОШ Нормативные документы</vt:lpstr>
      <vt:lpstr>Муниципальный этап ВсОШ Нормативные документы</vt:lpstr>
      <vt:lpstr>Муниципальный этап ВсОШ</vt:lpstr>
      <vt:lpstr>Муниципальный этап ВсОШ</vt:lpstr>
      <vt:lpstr>ГРАФИК  заполнения сведений об участниках  МЭ ВсОШ  на портале  «Сведения о всероссийской олимпиаде школьников Архангельской области» </vt:lpstr>
      <vt:lpstr>Информационная открытость </vt:lpstr>
      <vt:lpstr>Информационная открытость </vt:lpstr>
      <vt:lpstr>Информационная открытость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Ольга Николаевна Растатурова</cp:lastModifiedBy>
  <cp:revision>188</cp:revision>
  <cp:lastPrinted>2019-10-21T06:51:45Z</cp:lastPrinted>
  <dcterms:created xsi:type="dcterms:W3CDTF">2019-09-09T10:54:21Z</dcterms:created>
  <dcterms:modified xsi:type="dcterms:W3CDTF">2021-09-17T08:50:13Z</dcterms:modified>
</cp:coreProperties>
</file>